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60" r:id="rId4"/>
    <p:sldId id="257" r:id="rId5"/>
    <p:sldId id="258" r:id="rId6"/>
    <p:sldId id="262" r:id="rId7"/>
    <p:sldId id="263" r:id="rId8"/>
    <p:sldId id="264" r:id="rId9"/>
    <p:sldId id="265" r:id="rId10"/>
    <p:sldId id="259" r:id="rId11"/>
    <p:sldId id="26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E1F3A-9DEA-4D0A-8BD0-DA2DA8718CE4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81A83-F034-4D6F-AD95-5D0C732764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9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639770-2B7F-47B6-98FE-16400F709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FF23608-8737-4BB2-93A0-562DEEAA7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2A5A8-A4C3-4CB2-92C5-335A48861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BF56-82DE-40D7-AD4E-7B1F59CCCF8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2DA8B6-689E-4827-8427-F438C7324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22BB05-7076-4022-A5FD-63EFDC3F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2CEE-CBCE-4BEC-ACFC-E8CCC62D21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10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96C87F-B3A5-4FB3-9EA7-88B80FA7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931A33-ACFE-4DE3-B660-763D25214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16ED3E-2711-45B2-B6B8-BBB4BF7F4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BF56-82DE-40D7-AD4E-7B1F59CCCF8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87F47A-2B1E-445F-8993-D0FC9205F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A5539C-0ACF-40AC-82E9-85EC6A89E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2CEE-CBCE-4BEC-ACFC-E8CCC62D21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21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0C23A3C-0A61-4803-BDAA-D66990F37E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D318AB5-7154-4888-8487-1CB75F9FA7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AA62F8-C813-4551-A790-CEAC46AE0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BF56-82DE-40D7-AD4E-7B1F59CCCF8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B70A93-9EF6-4A9A-9005-AC0AB9C8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83EEDB-AF9A-49A6-B617-B9DF0E408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2CEE-CBCE-4BEC-ACFC-E8CCC62D21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72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2C7CDD-57C5-41A0-A9FA-0DB9FEBBF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F73707-45E5-4438-8CE2-45911B7EC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72D44A-4CDA-4973-A05C-CEA0D04BF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BF56-82DE-40D7-AD4E-7B1F59CCCF8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ED5331-C0C3-4E48-B210-F75334BA4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2D67BD-92B8-48F5-83FD-29DFB3402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2CEE-CBCE-4BEC-ACFC-E8CCC62D21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633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EC9BD9-90FA-4672-88CD-103586076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60AA7BE-F836-41DF-AD4D-D02B2AAE7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BAEF36-2E6F-42F3-B58F-8C510AFEA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BF56-82DE-40D7-AD4E-7B1F59CCCF8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C00C52-F632-49B5-B254-C0AD97520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A0510E-8DFD-46F0-A0F5-BE86C93F4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2CEE-CBCE-4BEC-ACFC-E8CCC62D21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10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4B01EC-A1EB-4F2E-8824-D8471CF22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6728EA-D006-40F0-9883-736F457BDE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B2C7740-C0FB-451A-951C-9A551CEB1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E06C96-25BC-477C-B4EF-71AEEC65C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BF56-82DE-40D7-AD4E-7B1F59CCCF8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C5FBE9-9E20-4D8F-A54E-5B5E34B7E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B249280-542D-407A-BC09-B69A3C348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2CEE-CBCE-4BEC-ACFC-E8CCC62D21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258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0593EB-51B6-46AA-9EBA-694EA7CFB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0DCA2B-F925-4CF3-BFFB-4C7914FA2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801B571-F1F4-4E0A-B103-2531A8360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4815594-6AA0-4CA1-B688-7BD93D485B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C5EE212-9D0B-4EF0-993B-92B7F5E661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9054399-8485-4F99-8657-507793464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BF56-82DE-40D7-AD4E-7B1F59CCCF8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FE59B9-91CB-4951-8B5D-60C01F9E6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1B82F58-0695-4F37-8D87-6F904E543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2CEE-CBCE-4BEC-ACFC-E8CCC62D21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811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C89A46-A5B0-4664-A30B-34B4A2C1B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B75E1BD-7F16-4466-9513-3DC7E4E30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BF56-82DE-40D7-AD4E-7B1F59CCCF8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9920EA7-80AE-4C51-90F7-55E4BB8E6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18DD2A7-D95D-4028-821B-4FD222159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2CEE-CBCE-4BEC-ACFC-E8CCC62D21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84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C01185F-DB43-4924-8CAF-9DF8BD08D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BF56-82DE-40D7-AD4E-7B1F59CCCF8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55285DD-2987-4640-873D-678043C5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5AC5F76-C245-4411-B878-370E24412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2CEE-CBCE-4BEC-ACFC-E8CCC62D21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9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A8A673-A516-4F4E-8502-974B29BC0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314EF7-085C-457A-A1E6-5BBED145A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03B7C4-80CE-452B-9786-FC6E17BAC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AF1BA3-7EB6-4045-84B4-13026D95B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BF56-82DE-40D7-AD4E-7B1F59CCCF8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164453-D67D-4CC3-B7F7-0CF5D6ADA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C122FB-C09F-4F99-990C-2E0DDB4A6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2CEE-CBCE-4BEC-ACFC-E8CCC62D21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397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2022C1-C886-49FC-8881-E35DE686E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BE29D5-FDE9-4785-9458-C88600AB86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1F6FB13-1307-4C97-9708-12FE11643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5D0F04-E080-4D2F-B659-C19A21346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FBF56-82DE-40D7-AD4E-7B1F59CCCF8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858BC5-1FB9-4A0B-9A27-A53CBDB91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6FA663-8706-4D50-9348-2F12412B8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D2CEE-CBCE-4BEC-ACFC-E8CCC62D21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463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8EC3440-7DB6-43D6-B820-D1E0565E9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8A1EB1-8E2D-4B32-80A2-0A9ADEF1F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70857E-4578-48E5-9634-0E8AFCCA52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FBF56-82DE-40D7-AD4E-7B1F59CCCF8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8B183E-DA9A-49A7-AB94-4155BF7A5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C82920-229B-414C-AAC4-460F6DBB43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D2CEE-CBCE-4BEC-ACFC-E8CCC62D21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61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18301E-5F4B-414D-A8E2-81F64B30C6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60450"/>
            <a:ext cx="9144000" cy="2387600"/>
          </a:xfrm>
        </p:spPr>
        <p:txBody>
          <a:bodyPr/>
          <a:lstStyle/>
          <a:p>
            <a:r>
              <a:rPr lang="ja-JP" altLang="en-US" dirty="0"/>
              <a:t>ヘルスケア</a:t>
            </a:r>
            <a:br>
              <a:rPr lang="en-US" altLang="ja-JP" dirty="0"/>
            </a:br>
            <a:r>
              <a:rPr lang="ja-JP" altLang="en-US" sz="3200" dirty="0"/>
              <a:t>第</a:t>
            </a:r>
            <a:r>
              <a:rPr lang="en-US" altLang="ja-JP" sz="3200" dirty="0"/>
              <a:t>1</a:t>
            </a:r>
            <a:r>
              <a:rPr lang="ja-JP" altLang="en-US" sz="3200" dirty="0"/>
              <a:t>回レポート（ドイツ）</a:t>
            </a:r>
            <a:endParaRPr kumimoji="1" lang="ja-JP" altLang="en-US" sz="32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DF58DEF-8965-47D7-AFF8-56A5500552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2855323"/>
          </a:xfrm>
        </p:spPr>
        <p:txBody>
          <a:bodyPr>
            <a:normAutofit/>
          </a:bodyPr>
          <a:lstStyle/>
          <a:p>
            <a:endParaRPr kumimoji="1" lang="en-US" altLang="ja-JP" dirty="0"/>
          </a:p>
          <a:p>
            <a:pPr algn="r"/>
            <a:r>
              <a:rPr kumimoji="1" lang="ja-JP" altLang="en-US" dirty="0"/>
              <a:t>西尾、久嶋、船倉、柴、堀口</a:t>
            </a:r>
            <a:endParaRPr lang="en-US" altLang="ja-JP" dirty="0"/>
          </a:p>
          <a:p>
            <a:endParaRPr kumimoji="1" lang="en-US" altLang="ja-JP" dirty="0"/>
          </a:p>
          <a:p>
            <a:endParaRPr lang="en-US" altLang="ja-JP" sz="1800" dirty="0"/>
          </a:p>
          <a:p>
            <a:r>
              <a:rPr kumimoji="1" lang="ja-JP" altLang="en-US" sz="1800" dirty="0"/>
              <a:t>出典</a:t>
            </a:r>
            <a:endParaRPr kumimoji="1" lang="en-US" altLang="ja-JP" sz="1800" dirty="0"/>
          </a:p>
          <a:p>
            <a:r>
              <a:rPr lang="en-US" altLang="ja-JP" sz="1800" dirty="0"/>
              <a:t>OECD Health Statistics 2020</a:t>
            </a:r>
          </a:p>
          <a:p>
            <a:r>
              <a:rPr kumimoji="1" lang="en-US" altLang="ja-JP" sz="1800" dirty="0"/>
              <a:t>Institute for Health Metrics and Evaluation</a:t>
            </a:r>
            <a:r>
              <a:rPr kumimoji="1" lang="ja-JP" altLang="en-US" sz="1800" dirty="0"/>
              <a:t>（</a:t>
            </a:r>
            <a:r>
              <a:rPr kumimoji="1" lang="en-US" altLang="ja-JP" sz="1800" dirty="0"/>
              <a:t>IHME</a:t>
            </a:r>
            <a:r>
              <a:rPr kumimoji="1" lang="ja-JP" altLang="en-US" sz="1800" dirty="0"/>
              <a:t>）</a:t>
            </a:r>
            <a:endParaRPr kumimoji="1" lang="en-US" altLang="ja-JP" sz="1800" dirty="0"/>
          </a:p>
        </p:txBody>
      </p:sp>
    </p:spTree>
    <p:extLst>
      <p:ext uri="{BB962C8B-B14F-4D97-AF65-F5344CB8AC3E}">
        <p14:creationId xmlns:p14="http://schemas.microsoft.com/office/powerpoint/2010/main" val="95107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7B00F0-5527-45D1-B7EE-4E263C98A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死亡・障碍を引き起こす危険因子 </a:t>
            </a:r>
            <a:r>
              <a:rPr lang="en-US" altLang="ja-JP" dirty="0"/>
              <a:t>TOP10</a:t>
            </a:r>
            <a:endParaRPr kumimoji="1" lang="ja-JP" altLang="en-US" dirty="0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123D6751-FB97-451A-8594-7E570909A6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459" y="1456842"/>
            <a:ext cx="11337756" cy="4881965"/>
          </a:xfr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D9701A0-45CF-45D6-B20D-D8BE5C834E76}"/>
              </a:ext>
            </a:extLst>
          </p:cNvPr>
          <p:cNvSpPr txBox="1"/>
          <p:nvPr/>
        </p:nvSpPr>
        <p:spPr>
          <a:xfrm>
            <a:off x="838200" y="6154141"/>
            <a:ext cx="7236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出典：</a:t>
            </a:r>
            <a:r>
              <a:rPr lang="en-US" altLang="ja-JP" dirty="0"/>
              <a:t>Institute</a:t>
            </a:r>
            <a:r>
              <a:rPr lang="ja-JP" altLang="en-US" dirty="0"/>
              <a:t> </a:t>
            </a:r>
            <a:r>
              <a:rPr lang="en-US" altLang="ja-JP" dirty="0"/>
              <a:t>for</a:t>
            </a:r>
            <a:r>
              <a:rPr lang="ja-JP" altLang="en-US" dirty="0"/>
              <a:t> </a:t>
            </a:r>
            <a:r>
              <a:rPr lang="en-US" altLang="ja-JP" dirty="0"/>
              <a:t>Health</a:t>
            </a:r>
            <a:r>
              <a:rPr lang="ja-JP" altLang="en-US" dirty="0"/>
              <a:t> </a:t>
            </a:r>
            <a:r>
              <a:rPr lang="en-US" altLang="ja-JP" dirty="0"/>
              <a:t>Metrics</a:t>
            </a:r>
            <a:r>
              <a:rPr lang="ja-JP" altLang="en-US" dirty="0"/>
              <a:t> </a:t>
            </a:r>
            <a:r>
              <a:rPr lang="en-US" altLang="ja-JP" dirty="0"/>
              <a:t>and</a:t>
            </a:r>
            <a:r>
              <a:rPr lang="ja-JP" altLang="en-US" dirty="0"/>
              <a:t> </a:t>
            </a:r>
            <a:r>
              <a:rPr lang="en-US" altLang="ja-JP" dirty="0"/>
              <a:t>Evaluation</a:t>
            </a:r>
            <a:r>
              <a:rPr lang="ja-JP" altLang="en-US" dirty="0"/>
              <a:t>（</a:t>
            </a:r>
            <a:r>
              <a:rPr lang="en-US" altLang="ja-JP" dirty="0"/>
              <a:t>IHME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2481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57F33F-7C09-48E9-9AAB-D9986A681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基礎的データのまとめ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FD0EAC-9AF3-4E34-8298-9BD83AA0D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643647" cy="505890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人口関連指標</a:t>
            </a:r>
            <a:endParaRPr kumimoji="1" lang="en-US" altLang="ja-JP" dirty="0"/>
          </a:p>
          <a:p>
            <a:pPr lvl="1"/>
            <a:r>
              <a:rPr lang="ja-JP" altLang="en-US" dirty="0"/>
              <a:t>出生率低下と寿命延伸が相まって、総人口</a:t>
            </a:r>
            <a:r>
              <a:rPr kumimoji="1" lang="ja-JP" altLang="en-US" dirty="0"/>
              <a:t>が減少し高齢化率が上昇。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主な疾病の死亡率</a:t>
            </a:r>
            <a:endParaRPr lang="en-US" altLang="ja-JP" dirty="0"/>
          </a:p>
          <a:p>
            <a:pPr lvl="1"/>
            <a:r>
              <a:rPr lang="ja-JP" altLang="en-US" dirty="0"/>
              <a:t>疾病による死亡率上位は悪性新生物、心疾患、脳血管疾患、糖尿病。</a:t>
            </a:r>
            <a:endParaRPr lang="en-US" altLang="ja-JP"/>
          </a:p>
          <a:p>
            <a:pPr marL="457200" lvl="1" indent="0">
              <a:buNone/>
            </a:pPr>
            <a:r>
              <a:rPr lang="ja-JP" altLang="en-US"/>
              <a:t>（</a:t>
            </a:r>
            <a:r>
              <a:rPr lang="ja-JP" altLang="en-US" dirty="0"/>
              <a:t>高齢化による影響を取り除いた年齢調整死亡率は低下傾向）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保険医療支出の対</a:t>
            </a:r>
            <a:r>
              <a:rPr kumimoji="1" lang="en-US" altLang="ja-JP" dirty="0"/>
              <a:t>GDP</a:t>
            </a:r>
            <a:r>
              <a:rPr kumimoji="1" lang="ja-JP" altLang="en-US" dirty="0"/>
              <a:t>比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保険医療支出は</a:t>
            </a:r>
            <a:r>
              <a:rPr kumimoji="1" lang="en-US" altLang="ja-JP" dirty="0"/>
              <a:t>GDP</a:t>
            </a:r>
            <a:r>
              <a:rPr kumimoji="1" lang="ja-JP" altLang="en-US" dirty="0"/>
              <a:t>の</a:t>
            </a:r>
            <a:r>
              <a:rPr kumimoji="1" lang="en-US" altLang="ja-JP" dirty="0"/>
              <a:t>11.5%</a:t>
            </a:r>
            <a:r>
              <a:rPr kumimoji="1" lang="ja-JP" altLang="en-US" dirty="0"/>
              <a:t>。うち政府</a:t>
            </a:r>
            <a:r>
              <a:rPr kumimoji="1" lang="en-US" altLang="ja-JP" dirty="0"/>
              <a:t>/</a:t>
            </a:r>
            <a:r>
              <a:rPr kumimoji="1" lang="ja-JP" altLang="en-US" dirty="0"/>
              <a:t>強制加入制度が約</a:t>
            </a:r>
            <a:r>
              <a:rPr kumimoji="1" lang="en-US" altLang="ja-JP" dirty="0"/>
              <a:t>9</a:t>
            </a:r>
            <a:r>
              <a:rPr kumimoji="1" lang="ja-JP" altLang="en-US" dirty="0"/>
              <a:t>割を占める。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健康に影響する非医療的要因</a:t>
            </a:r>
            <a:endParaRPr lang="en-US" altLang="ja-JP" dirty="0"/>
          </a:p>
          <a:p>
            <a:pPr lvl="1"/>
            <a:r>
              <a:rPr lang="ja-JP" altLang="en-US" dirty="0"/>
              <a:t>男女とも喫煙率は低下、肥満率は上昇傾向。アルコール消費量は減少傾向。</a:t>
            </a:r>
            <a:endParaRPr lang="en-US" altLang="ja-JP" dirty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/>
              <a:t>主観的健康度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男女とも</a:t>
            </a:r>
            <a:r>
              <a:rPr kumimoji="1" lang="en-US" altLang="ja-JP" dirty="0"/>
              <a:t>Good/Very</a:t>
            </a:r>
            <a:r>
              <a:rPr kumimoji="1" lang="ja-JP" altLang="en-US" dirty="0"/>
              <a:t> </a:t>
            </a:r>
            <a:r>
              <a:rPr kumimoji="1" lang="en-US" altLang="ja-JP" dirty="0"/>
              <a:t>Good</a:t>
            </a:r>
            <a:r>
              <a:rPr kumimoji="1" lang="ja-JP" altLang="en-US" dirty="0"/>
              <a:t>が最も多い。所得や学歴により差はあるが、数値は</a:t>
            </a:r>
            <a:r>
              <a:rPr kumimoji="1" lang="en-US" altLang="ja-JP" dirty="0"/>
              <a:t>5</a:t>
            </a:r>
            <a:r>
              <a:rPr kumimoji="1" lang="ja-JP" altLang="en-US" dirty="0"/>
              <a:t>割以上と高め。</a:t>
            </a:r>
            <a:endParaRPr kumimoji="1" lang="en-US" altLang="ja-JP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死亡・障碍を引き起こす危険因子 </a:t>
            </a:r>
            <a:r>
              <a:rPr lang="en-US" altLang="ja-JP" dirty="0"/>
              <a:t>TOP10</a:t>
            </a:r>
          </a:p>
          <a:p>
            <a:pPr lvl="1"/>
            <a:r>
              <a:rPr lang="ja-JP" altLang="en-US" dirty="0"/>
              <a:t>生活習慣病につながる危険因子が多い。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2639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31681A-0F82-4C36-864F-19EF0DDC7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人口関連指標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B816B325-F22E-48E0-B0A5-95709AB306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354537"/>
              </p:ext>
            </p:extLst>
          </p:nvPr>
        </p:nvGraphicFramePr>
        <p:xfrm>
          <a:off x="838200" y="1825625"/>
          <a:ext cx="10515600" cy="4141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28795067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08663804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9086352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698326886"/>
                    </a:ext>
                  </a:extLst>
                </a:gridCol>
              </a:tblGrid>
              <a:tr h="5916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2000</a:t>
                      </a:r>
                      <a:r>
                        <a:rPr kumimoji="1" lang="ja-JP" altLang="en-US" sz="24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2010</a:t>
                      </a:r>
                      <a:r>
                        <a:rPr kumimoji="1" lang="ja-JP" altLang="en-US" sz="24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2017</a:t>
                      </a:r>
                      <a:r>
                        <a:rPr kumimoji="1" lang="ja-JP" altLang="en-US" sz="2400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801137"/>
                  </a:ext>
                </a:extLst>
              </a:tr>
              <a:tr h="5916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400" dirty="0"/>
                        <a:t>総人口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82,212</a:t>
                      </a:r>
                      <a:r>
                        <a:rPr kumimoji="1" lang="ja-JP" alt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千人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81,777</a:t>
                      </a:r>
                      <a:r>
                        <a:rPr kumimoji="1" lang="ja-JP" altLang="en-US" sz="2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千人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82,657</a:t>
                      </a:r>
                      <a:r>
                        <a:rPr kumimoji="1" lang="ja-JP" altLang="en-US" sz="2400" dirty="0"/>
                        <a:t>千人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736064"/>
                  </a:ext>
                </a:extLst>
              </a:tr>
              <a:tr h="5916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65</a:t>
                      </a:r>
                      <a:r>
                        <a:rPr kumimoji="1" lang="ja-JP" altLang="en-US" sz="2400" dirty="0"/>
                        <a:t>歳以上割合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16.2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20.7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21.2</a:t>
                      </a:r>
                      <a:r>
                        <a:rPr kumimoji="1" lang="ja-JP" altLang="en-US" sz="2400" dirty="0"/>
                        <a:t>％</a:t>
                      </a:r>
                      <a:endParaRPr kumimoji="1" lang="en-US" altLang="ja-JP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267810"/>
                  </a:ext>
                </a:extLst>
              </a:tr>
              <a:tr h="5916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80</a:t>
                      </a:r>
                      <a:r>
                        <a:rPr kumimoji="1" lang="ja-JP" altLang="en-US" sz="2400" dirty="0"/>
                        <a:t>歳以上割合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3.6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5.1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6.0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669433"/>
                  </a:ext>
                </a:extLst>
              </a:tr>
              <a:tr h="5916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400" dirty="0"/>
                        <a:t>出生率</a:t>
                      </a:r>
                      <a:r>
                        <a:rPr kumimoji="1" lang="en-US" altLang="ja-JP" sz="1600" dirty="0"/>
                        <a:t>※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1.38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1.39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1.57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265561"/>
                  </a:ext>
                </a:extLst>
              </a:tr>
              <a:tr h="5916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400" dirty="0"/>
                        <a:t>女性平均寿命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81.2</a:t>
                      </a:r>
                      <a:r>
                        <a:rPr kumimoji="1" lang="ja-JP" altLang="en-US" sz="2400" dirty="0"/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83.0</a:t>
                      </a:r>
                      <a:r>
                        <a:rPr kumimoji="1" lang="ja-JP" altLang="en-US" sz="2400" dirty="0"/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83.4</a:t>
                      </a:r>
                      <a:r>
                        <a:rPr kumimoji="1" lang="ja-JP" altLang="en-US" sz="2400" dirty="0"/>
                        <a:t>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867176"/>
                  </a:ext>
                </a:extLst>
              </a:tr>
              <a:tr h="59164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400" dirty="0"/>
                        <a:t>男性平均寿命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75.1</a:t>
                      </a:r>
                      <a:r>
                        <a:rPr kumimoji="1" lang="ja-JP" altLang="en-US" sz="2400" dirty="0"/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78.0</a:t>
                      </a:r>
                      <a:r>
                        <a:rPr kumimoji="1" lang="ja-JP" altLang="en-US" sz="2400" dirty="0"/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78.7</a:t>
                      </a:r>
                      <a:r>
                        <a:rPr kumimoji="1" lang="ja-JP" altLang="en-US" sz="2400" dirty="0"/>
                        <a:t>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37150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A6DC5E-CE8C-47D5-94C0-4FD5FDB6DE77}"/>
              </a:ext>
            </a:extLst>
          </p:cNvPr>
          <p:cNvSpPr txBox="1"/>
          <p:nvPr/>
        </p:nvSpPr>
        <p:spPr>
          <a:xfrm>
            <a:off x="942680" y="6193410"/>
            <a:ext cx="10228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/>
              <a:t>※</a:t>
            </a:r>
            <a:r>
              <a:rPr kumimoji="1" lang="ja-JP" altLang="en-US"/>
              <a:t>合計特殊出生率：その年における各年齢（</a:t>
            </a:r>
            <a:r>
              <a:rPr kumimoji="1" lang="en-US" altLang="ja-JP"/>
              <a:t>15</a:t>
            </a:r>
            <a:r>
              <a:rPr kumimoji="1" lang="ja-JP" altLang="en-US"/>
              <a:t>～</a:t>
            </a:r>
            <a:r>
              <a:rPr kumimoji="1" lang="en-US" altLang="ja-JP"/>
              <a:t>49</a:t>
            </a:r>
            <a:r>
              <a:rPr kumimoji="1" lang="ja-JP" altLang="en-US"/>
              <a:t>歳）の女性の出生率を合計したもの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8132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555EB3-193B-4814-9281-54B54C7F7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年齢別人口構成</a:t>
            </a: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833F1408-F1BF-403E-87FB-D02D4B933B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19" y="1621410"/>
            <a:ext cx="10515600" cy="4555553"/>
          </a:xfr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FC0D18E-9BF3-413D-BC1E-020DBF3FA355}"/>
              </a:ext>
            </a:extLst>
          </p:cNvPr>
          <p:cNvSpPr txBox="1"/>
          <p:nvPr/>
        </p:nvSpPr>
        <p:spPr>
          <a:xfrm>
            <a:off x="1159495" y="6123543"/>
            <a:ext cx="653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出典：</a:t>
            </a:r>
            <a:r>
              <a:rPr lang="en-US" altLang="ja-JP" dirty="0"/>
              <a:t>Institute</a:t>
            </a:r>
            <a:r>
              <a:rPr lang="ja-JP" altLang="en-US" dirty="0"/>
              <a:t> </a:t>
            </a:r>
            <a:r>
              <a:rPr lang="en-US" altLang="ja-JP" dirty="0"/>
              <a:t>for</a:t>
            </a:r>
            <a:r>
              <a:rPr lang="ja-JP" altLang="en-US" dirty="0"/>
              <a:t> </a:t>
            </a:r>
            <a:r>
              <a:rPr lang="en-US" altLang="ja-JP" dirty="0"/>
              <a:t>Health</a:t>
            </a:r>
            <a:r>
              <a:rPr lang="ja-JP" altLang="en-US" dirty="0"/>
              <a:t> </a:t>
            </a:r>
            <a:r>
              <a:rPr lang="en-US" altLang="ja-JP" dirty="0"/>
              <a:t>Metrics</a:t>
            </a:r>
            <a:r>
              <a:rPr lang="ja-JP" altLang="en-US" dirty="0"/>
              <a:t> </a:t>
            </a:r>
            <a:r>
              <a:rPr lang="en-US" altLang="ja-JP" dirty="0"/>
              <a:t>and</a:t>
            </a:r>
            <a:r>
              <a:rPr lang="ja-JP" altLang="en-US" dirty="0"/>
              <a:t> </a:t>
            </a:r>
            <a:r>
              <a:rPr lang="en-US" altLang="ja-JP" dirty="0"/>
              <a:t>Evaluation</a:t>
            </a:r>
            <a:r>
              <a:rPr lang="ja-JP" altLang="en-US" dirty="0"/>
              <a:t>（</a:t>
            </a:r>
            <a:r>
              <a:rPr lang="en-US" altLang="ja-JP" dirty="0"/>
              <a:t>IHME</a:t>
            </a:r>
            <a:r>
              <a:rPr lang="ja-JP" altLang="en-US" dirty="0"/>
              <a:t>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439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6E6438-5D5C-4312-A787-07518BFCE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主な疾病の死亡率（</a:t>
            </a:r>
            <a:r>
              <a:rPr kumimoji="1" lang="en-US" altLang="ja-JP" dirty="0"/>
              <a:t>crude</a:t>
            </a:r>
            <a:r>
              <a:rPr kumimoji="1" lang="ja-JP" altLang="en-US" dirty="0"/>
              <a:t> </a:t>
            </a:r>
            <a:r>
              <a:rPr kumimoji="1" lang="en-US" altLang="ja-JP" dirty="0"/>
              <a:t>rates</a:t>
            </a:r>
            <a:r>
              <a:rPr kumimoji="1" lang="ja-JP" altLang="en-US" dirty="0"/>
              <a:t>）</a:t>
            </a:r>
            <a:r>
              <a:rPr kumimoji="1" lang="en-US" altLang="ja-JP" sz="1800" dirty="0"/>
              <a:t>※</a:t>
            </a:r>
            <a:endParaRPr kumimoji="1" lang="ja-JP" altLang="en-US" sz="1800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F7919640-ABF2-45F9-9E06-7278975867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491222"/>
              </p:ext>
            </p:extLst>
          </p:nvPr>
        </p:nvGraphicFramePr>
        <p:xfrm>
          <a:off x="838200" y="1619773"/>
          <a:ext cx="10515600" cy="4378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25487377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55257629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9877765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215019378"/>
                    </a:ext>
                  </a:extLst>
                </a:gridCol>
              </a:tblGrid>
              <a:tr h="4799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2000</a:t>
                      </a:r>
                      <a:r>
                        <a:rPr kumimoji="1" lang="ja-JP" altLang="en-US" sz="22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2010</a:t>
                      </a:r>
                      <a:r>
                        <a:rPr kumimoji="1" lang="ja-JP" altLang="en-US" sz="22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2017</a:t>
                      </a:r>
                      <a:r>
                        <a:rPr kumimoji="1" lang="ja-JP" altLang="en-US" sz="2200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439854"/>
                  </a:ext>
                </a:extLst>
              </a:tr>
              <a:tr h="4799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200" dirty="0"/>
                        <a:t>全死因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1020.3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1050.1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1127.9</a:t>
                      </a:r>
                      <a:endParaRPr kumimoji="1" lang="ja-JP" alt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182393"/>
                  </a:ext>
                </a:extLst>
              </a:tr>
              <a:tr h="4799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200" dirty="0"/>
                        <a:t>悪性新生物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256.3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267.7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275.3</a:t>
                      </a:r>
                      <a:endParaRPr kumimoji="1" lang="ja-JP" alt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900741"/>
                  </a:ext>
                </a:extLst>
              </a:tr>
              <a:tr h="4799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200" dirty="0"/>
                        <a:t>虚血性心疾患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204.0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162.8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152.0</a:t>
                      </a:r>
                      <a:endParaRPr kumimoji="1" lang="ja-JP" alt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532984"/>
                  </a:ext>
                </a:extLst>
              </a:tr>
              <a:tr h="4799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200" dirty="0"/>
                        <a:t>脳血管疾患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98.3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75.3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67.0</a:t>
                      </a:r>
                      <a:endParaRPr kumimoji="1" lang="ja-JP" alt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074747"/>
                  </a:ext>
                </a:extLst>
              </a:tr>
              <a:tr h="4799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200" dirty="0"/>
                        <a:t>糖尿病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25.8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28.3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30.1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402631"/>
                  </a:ext>
                </a:extLst>
              </a:tr>
              <a:tr h="4799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200" dirty="0"/>
                        <a:t>肺炎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22.5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24.1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23.7</a:t>
                      </a:r>
                      <a:endParaRPr kumimoji="1" lang="ja-JP" alt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228919"/>
                  </a:ext>
                </a:extLst>
              </a:tr>
              <a:tr h="47998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200" dirty="0"/>
                        <a:t>インフルエンザ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0.3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0.1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1.4</a:t>
                      </a:r>
                      <a:endParaRPr kumimoji="1" lang="ja-JP" alt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78446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D189EA-C4AE-4CD7-9773-537B430B9E29}"/>
              </a:ext>
            </a:extLst>
          </p:cNvPr>
          <p:cNvSpPr txBox="1"/>
          <p:nvPr/>
        </p:nvSpPr>
        <p:spPr>
          <a:xfrm>
            <a:off x="1053885" y="6123543"/>
            <a:ext cx="7377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人口の年齢構成を補正していない人口</a:t>
            </a:r>
            <a:r>
              <a:rPr kumimoji="1" lang="en-US" altLang="ja-JP" dirty="0"/>
              <a:t>10</a:t>
            </a:r>
            <a:r>
              <a:rPr kumimoji="1" lang="ja-JP" altLang="en-US" dirty="0"/>
              <a:t>万対死亡率</a:t>
            </a:r>
          </a:p>
        </p:txBody>
      </p:sp>
    </p:spTree>
    <p:extLst>
      <p:ext uri="{BB962C8B-B14F-4D97-AF65-F5344CB8AC3E}">
        <p14:creationId xmlns:p14="http://schemas.microsoft.com/office/powerpoint/2010/main" val="1105406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6E6438-5D5C-4312-A787-07518BFCE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主な疾病の死亡率（</a:t>
            </a:r>
            <a:r>
              <a:rPr kumimoji="1" lang="en-US" altLang="ja-JP" dirty="0" err="1"/>
              <a:t>standardised</a:t>
            </a:r>
            <a:r>
              <a:rPr kumimoji="1" lang="ja-JP" altLang="en-US" dirty="0"/>
              <a:t> </a:t>
            </a:r>
            <a:r>
              <a:rPr kumimoji="1" lang="en-US" altLang="ja-JP" dirty="0"/>
              <a:t>rates</a:t>
            </a:r>
            <a:r>
              <a:rPr kumimoji="1" lang="ja-JP" altLang="en-US" dirty="0"/>
              <a:t>）</a:t>
            </a:r>
            <a:r>
              <a:rPr kumimoji="1" lang="en-US" altLang="ja-JP" sz="1800" dirty="0"/>
              <a:t>※</a:t>
            </a:r>
            <a:endParaRPr kumimoji="1" lang="ja-JP" altLang="en-US" sz="1800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F7919640-ABF2-45F9-9E06-7278975867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2520992"/>
              </p:ext>
            </p:extLst>
          </p:nvPr>
        </p:nvGraphicFramePr>
        <p:xfrm>
          <a:off x="838200" y="1599380"/>
          <a:ext cx="10587088" cy="4378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6772">
                  <a:extLst>
                    <a:ext uri="{9D8B030D-6E8A-4147-A177-3AD203B41FA5}">
                      <a16:colId xmlns:a16="http://schemas.microsoft.com/office/drawing/2014/main" val="2254873772"/>
                    </a:ext>
                  </a:extLst>
                </a:gridCol>
                <a:gridCol w="2646772">
                  <a:extLst>
                    <a:ext uri="{9D8B030D-6E8A-4147-A177-3AD203B41FA5}">
                      <a16:colId xmlns:a16="http://schemas.microsoft.com/office/drawing/2014/main" val="3552576291"/>
                    </a:ext>
                  </a:extLst>
                </a:gridCol>
                <a:gridCol w="2646772">
                  <a:extLst>
                    <a:ext uri="{9D8B030D-6E8A-4147-A177-3AD203B41FA5}">
                      <a16:colId xmlns:a16="http://schemas.microsoft.com/office/drawing/2014/main" val="3987776530"/>
                    </a:ext>
                  </a:extLst>
                </a:gridCol>
                <a:gridCol w="2646772">
                  <a:extLst>
                    <a:ext uri="{9D8B030D-6E8A-4147-A177-3AD203B41FA5}">
                      <a16:colId xmlns:a16="http://schemas.microsoft.com/office/drawing/2014/main" val="2215019378"/>
                    </a:ext>
                  </a:extLst>
                </a:gridCol>
              </a:tblGrid>
              <a:tr h="5055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2000</a:t>
                      </a:r>
                      <a:r>
                        <a:rPr kumimoji="1" lang="ja-JP" altLang="en-US" sz="22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2010</a:t>
                      </a:r>
                      <a:r>
                        <a:rPr kumimoji="1" lang="ja-JP" altLang="en-US" sz="22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2017</a:t>
                      </a:r>
                      <a:r>
                        <a:rPr kumimoji="1" lang="ja-JP" altLang="en-US" sz="2200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439854"/>
                  </a:ext>
                </a:extLst>
              </a:tr>
              <a:tr h="5055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200" dirty="0"/>
                        <a:t>全死因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954.9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811.1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780.5</a:t>
                      </a:r>
                      <a:endParaRPr kumimoji="1" lang="ja-JP" alt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1182393"/>
                  </a:ext>
                </a:extLst>
              </a:tr>
              <a:tr h="5055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200" dirty="0"/>
                        <a:t>悪性新生物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234.8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206.0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194.7</a:t>
                      </a:r>
                      <a:endParaRPr kumimoji="1" lang="ja-JP" alt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900741"/>
                  </a:ext>
                </a:extLst>
              </a:tr>
              <a:tr h="5055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200" dirty="0"/>
                        <a:t>虚血性心疾患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190.8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123.8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102.5</a:t>
                      </a:r>
                      <a:endParaRPr kumimoji="1" lang="ja-JP" alt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532984"/>
                  </a:ext>
                </a:extLst>
              </a:tr>
              <a:tr h="5055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200" dirty="0"/>
                        <a:t>脳血管疾患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93.0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57.2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44.8</a:t>
                      </a:r>
                      <a:endParaRPr kumimoji="1" lang="ja-JP" alt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074747"/>
                  </a:ext>
                </a:extLst>
              </a:tr>
              <a:tr h="5055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200" dirty="0"/>
                        <a:t>糖尿病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24.2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21.5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20.3</a:t>
                      </a:r>
                      <a:endParaRPr kumimoji="1" lang="ja-JP" alt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402631"/>
                  </a:ext>
                </a:extLst>
              </a:tr>
              <a:tr h="5055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200" dirty="0"/>
                        <a:t>肺炎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21.4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18.3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15.8</a:t>
                      </a:r>
                      <a:endParaRPr kumimoji="1" lang="ja-JP" alt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228919"/>
                  </a:ext>
                </a:extLst>
              </a:tr>
              <a:tr h="5055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200" dirty="0"/>
                        <a:t>インフルエンザ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0.3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0.0</a:t>
                      </a:r>
                      <a:endParaRPr kumimoji="1" lang="ja-JP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200" dirty="0"/>
                        <a:t>0.9</a:t>
                      </a:r>
                      <a:endParaRPr kumimoji="1" lang="ja-JP" alt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449072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FF7BD9-F147-462C-8F5B-3ECC1C7E1933}"/>
              </a:ext>
            </a:extLst>
          </p:cNvPr>
          <p:cNvSpPr txBox="1"/>
          <p:nvPr/>
        </p:nvSpPr>
        <p:spPr>
          <a:xfrm>
            <a:off x="980388" y="6195088"/>
            <a:ext cx="7607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人口の年齢構成を補正した人口</a:t>
            </a:r>
            <a:r>
              <a:rPr kumimoji="1" lang="en-US" altLang="ja-JP" dirty="0"/>
              <a:t>10</a:t>
            </a:r>
            <a:r>
              <a:rPr kumimoji="1" lang="ja-JP" altLang="en-US" dirty="0"/>
              <a:t>万対死亡率</a:t>
            </a:r>
          </a:p>
        </p:txBody>
      </p:sp>
    </p:spTree>
    <p:extLst>
      <p:ext uri="{BB962C8B-B14F-4D97-AF65-F5344CB8AC3E}">
        <p14:creationId xmlns:p14="http://schemas.microsoft.com/office/powerpoint/2010/main" val="3378668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4A8BE4-E517-44E9-A820-43F6B9018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12567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保健医療支出</a:t>
            </a:r>
            <a:r>
              <a:rPr kumimoji="1" lang="en-US" altLang="ja-JP" sz="2000" dirty="0"/>
              <a:t>※</a:t>
            </a:r>
            <a:r>
              <a:rPr kumimoji="1" lang="ja-JP" altLang="en-US" dirty="0"/>
              <a:t>の対</a:t>
            </a:r>
            <a:r>
              <a:rPr kumimoji="1" lang="en-US" altLang="ja-JP" dirty="0"/>
              <a:t>GDP</a:t>
            </a:r>
            <a:r>
              <a:rPr kumimoji="1" lang="ja-JP" altLang="en-US" dirty="0"/>
              <a:t>比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E0BD1243-9762-4054-A879-DAB694C357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423629"/>
              </p:ext>
            </p:extLst>
          </p:nvPr>
        </p:nvGraphicFramePr>
        <p:xfrm>
          <a:off x="586976" y="1538130"/>
          <a:ext cx="11018045" cy="4384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794">
                  <a:extLst>
                    <a:ext uri="{9D8B030D-6E8A-4147-A177-3AD203B41FA5}">
                      <a16:colId xmlns:a16="http://schemas.microsoft.com/office/drawing/2014/main" val="2856978238"/>
                    </a:ext>
                  </a:extLst>
                </a:gridCol>
                <a:gridCol w="2580085">
                  <a:extLst>
                    <a:ext uri="{9D8B030D-6E8A-4147-A177-3AD203B41FA5}">
                      <a16:colId xmlns:a16="http://schemas.microsoft.com/office/drawing/2014/main" val="303631414"/>
                    </a:ext>
                  </a:extLst>
                </a:gridCol>
                <a:gridCol w="2758083">
                  <a:extLst>
                    <a:ext uri="{9D8B030D-6E8A-4147-A177-3AD203B41FA5}">
                      <a16:colId xmlns:a16="http://schemas.microsoft.com/office/drawing/2014/main" val="4172688382"/>
                    </a:ext>
                  </a:extLst>
                </a:gridCol>
                <a:gridCol w="2758083">
                  <a:extLst>
                    <a:ext uri="{9D8B030D-6E8A-4147-A177-3AD203B41FA5}">
                      <a16:colId xmlns:a16="http://schemas.microsoft.com/office/drawing/2014/main" val="3751176753"/>
                    </a:ext>
                  </a:extLst>
                </a:gridCol>
              </a:tblGrid>
              <a:tr h="72562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800" dirty="0"/>
                        <a:t>2010</a:t>
                      </a:r>
                      <a:r>
                        <a:rPr kumimoji="1" lang="ja-JP" altLang="en-US" sz="28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800" dirty="0"/>
                        <a:t>2015</a:t>
                      </a:r>
                      <a:r>
                        <a:rPr kumimoji="1" lang="ja-JP" altLang="en-US" sz="28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800" dirty="0"/>
                        <a:t>2018</a:t>
                      </a:r>
                      <a:r>
                        <a:rPr kumimoji="1" lang="ja-JP" altLang="en-US" sz="2800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326899"/>
                  </a:ext>
                </a:extLst>
              </a:tr>
              <a:tr h="72562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/>
                        <a:t>保健医療支出合計 </a:t>
                      </a:r>
                      <a:endParaRPr lang="en-US" altLang="ja-JP" dirty="0"/>
                    </a:p>
                    <a:p>
                      <a:pPr algn="ctr"/>
                      <a:r>
                        <a:rPr lang="en-US" altLang="ja-JP" sz="1200" dirty="0"/>
                        <a:t>All Financing Schemes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11.1%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11.2%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11.5%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748084"/>
                  </a:ext>
                </a:extLst>
              </a:tr>
              <a:tr h="72562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/>
                        <a:t>うち政府</a:t>
                      </a:r>
                      <a:r>
                        <a:rPr lang="en-US" altLang="ja-JP" dirty="0"/>
                        <a:t>/</a:t>
                      </a:r>
                      <a:r>
                        <a:rPr lang="ja-JP" altLang="en-US" dirty="0"/>
                        <a:t>強制加入制度 </a:t>
                      </a:r>
                      <a:r>
                        <a:rPr lang="en-US" altLang="ja-JP" sz="1200" dirty="0"/>
                        <a:t>Government/Compulsory Schemes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9.2%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9.4%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9.7%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640166"/>
                  </a:ext>
                </a:extLst>
              </a:tr>
              <a:tr h="756497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/>
                        <a:t>うち任意加入制度 </a:t>
                      </a:r>
                      <a:endParaRPr lang="en-US" altLang="ja-JP" dirty="0"/>
                    </a:p>
                    <a:p>
                      <a:pPr algn="ctr"/>
                      <a:r>
                        <a:rPr lang="en-US" altLang="ja-JP" sz="1200" dirty="0"/>
                        <a:t>Voluntary health care payment schemes 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0.3%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0.3%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0.3%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762731"/>
                  </a:ext>
                </a:extLst>
              </a:tr>
              <a:tr h="72562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/>
                        <a:t>うち家計支出 </a:t>
                      </a:r>
                      <a:endParaRPr lang="en-US" altLang="ja-JP" dirty="0"/>
                    </a:p>
                    <a:p>
                      <a:pPr algn="ctr"/>
                      <a:r>
                        <a:rPr lang="en-US" altLang="ja-JP" sz="1200" dirty="0"/>
                        <a:t>Household out-of-pocket payments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1.5%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1.4%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1.4%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369792"/>
                  </a:ext>
                </a:extLst>
              </a:tr>
              <a:tr h="72562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/>
                        <a:t>（うち予防的支出） </a:t>
                      </a:r>
                      <a:r>
                        <a:rPr lang="en-US" altLang="ja-JP" sz="1200" dirty="0"/>
                        <a:t>Preventive care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0.4%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0.4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2400" dirty="0"/>
                        <a:t>0.4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43699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A594C9-4800-4549-983A-B21FBBD18D5D}"/>
              </a:ext>
            </a:extLst>
          </p:cNvPr>
          <p:cNvSpPr txBox="1"/>
          <p:nvPr/>
        </p:nvSpPr>
        <p:spPr>
          <a:xfrm>
            <a:off x="586976" y="6173708"/>
            <a:ext cx="5700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※Current expenditure on health (all functions)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3036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41DB6E-C188-45F1-9F6A-7C840B6D5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832" y="0"/>
            <a:ext cx="10704249" cy="1325563"/>
          </a:xfrm>
        </p:spPr>
        <p:txBody>
          <a:bodyPr>
            <a:normAutofit/>
          </a:bodyPr>
          <a:lstStyle/>
          <a:p>
            <a:r>
              <a:rPr kumimoji="1" lang="ja-JP" altLang="en-US" sz="4800" b="1" dirty="0"/>
              <a:t>健康に影響する非医療的要因</a:t>
            </a:r>
            <a:r>
              <a:rPr kumimoji="1" lang="en-US" altLang="ja-JP" sz="2800" b="1" dirty="0"/>
              <a:t>※</a:t>
            </a:r>
            <a:endParaRPr kumimoji="1" lang="ja-JP" altLang="en-US" sz="2800" b="1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83DAB267-E74C-4A4B-910A-AECAEE2AB7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232090"/>
              </p:ext>
            </p:extLst>
          </p:nvPr>
        </p:nvGraphicFramePr>
        <p:xfrm>
          <a:off x="471340" y="1150069"/>
          <a:ext cx="11255604" cy="5061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901">
                  <a:extLst>
                    <a:ext uri="{9D8B030D-6E8A-4147-A177-3AD203B41FA5}">
                      <a16:colId xmlns:a16="http://schemas.microsoft.com/office/drawing/2014/main" val="247871218"/>
                    </a:ext>
                  </a:extLst>
                </a:gridCol>
                <a:gridCol w="2813901">
                  <a:extLst>
                    <a:ext uri="{9D8B030D-6E8A-4147-A177-3AD203B41FA5}">
                      <a16:colId xmlns:a16="http://schemas.microsoft.com/office/drawing/2014/main" val="3962442625"/>
                    </a:ext>
                  </a:extLst>
                </a:gridCol>
                <a:gridCol w="2813901">
                  <a:extLst>
                    <a:ext uri="{9D8B030D-6E8A-4147-A177-3AD203B41FA5}">
                      <a16:colId xmlns:a16="http://schemas.microsoft.com/office/drawing/2014/main" val="3602879133"/>
                    </a:ext>
                  </a:extLst>
                </a:gridCol>
                <a:gridCol w="2813901">
                  <a:extLst>
                    <a:ext uri="{9D8B030D-6E8A-4147-A177-3AD203B41FA5}">
                      <a16:colId xmlns:a16="http://schemas.microsoft.com/office/drawing/2014/main" val="2547459177"/>
                    </a:ext>
                  </a:extLst>
                </a:gridCol>
              </a:tblGrid>
              <a:tr h="8485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1999</a:t>
                      </a:r>
                      <a:r>
                        <a:rPr kumimoji="1" lang="ja-JP" altLang="en-US" sz="36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2009</a:t>
                      </a:r>
                      <a:r>
                        <a:rPr kumimoji="1" lang="ja-JP" altLang="en-US" sz="3600" dirty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2017</a:t>
                      </a:r>
                      <a:r>
                        <a:rPr kumimoji="1" lang="ja-JP" altLang="en-US" sz="3600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9868272"/>
                  </a:ext>
                </a:extLst>
              </a:tr>
              <a:tr h="848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女性喫煙率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18.9</a:t>
                      </a:r>
                      <a:r>
                        <a:rPr kumimoji="1" lang="ja-JP" altLang="en-US" sz="36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17.6</a:t>
                      </a:r>
                      <a:r>
                        <a:rPr kumimoji="1" lang="ja-JP" altLang="en-US" sz="36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15.3</a:t>
                      </a:r>
                      <a:r>
                        <a:rPr kumimoji="1" lang="ja-JP" altLang="en-US" sz="3600" dirty="0"/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0508700"/>
                  </a:ext>
                </a:extLst>
              </a:tr>
              <a:tr h="8185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男性喫煙率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30.9</a:t>
                      </a:r>
                      <a:r>
                        <a:rPr kumimoji="1" lang="ja-JP" altLang="en-US" sz="36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26.4</a:t>
                      </a:r>
                      <a:r>
                        <a:rPr kumimoji="1" lang="ja-JP" altLang="en-US" sz="36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22.3</a:t>
                      </a:r>
                      <a:r>
                        <a:rPr kumimoji="1" lang="ja-JP" altLang="en-US" sz="3600" dirty="0"/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35791"/>
                  </a:ext>
                </a:extLst>
              </a:tr>
              <a:tr h="848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女性肥満率</a:t>
                      </a:r>
                      <a:r>
                        <a:rPr kumimoji="1" lang="en-US" altLang="ja-JP" sz="2000" dirty="0"/>
                        <a:t>※※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15.5</a:t>
                      </a:r>
                      <a:r>
                        <a:rPr kumimoji="1" lang="ja-JP" altLang="en-US" sz="36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18.3</a:t>
                      </a:r>
                      <a:r>
                        <a:rPr kumimoji="1" lang="ja-JP" altLang="en-US" sz="36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20.6</a:t>
                      </a:r>
                      <a:r>
                        <a:rPr kumimoji="1" lang="ja-JP" altLang="en-US" sz="3600" dirty="0"/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222658"/>
                  </a:ext>
                </a:extLst>
              </a:tr>
              <a:tr h="848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男性肥満率</a:t>
                      </a:r>
                      <a:r>
                        <a:rPr kumimoji="1" lang="en-US" altLang="ja-JP" sz="2000" dirty="0"/>
                        <a:t>※※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12.1</a:t>
                      </a:r>
                      <a:r>
                        <a:rPr kumimoji="1" lang="ja-JP" altLang="en-US" sz="36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15.7</a:t>
                      </a:r>
                      <a:r>
                        <a:rPr kumimoji="1" lang="ja-JP" altLang="en-US" sz="3600" dirty="0"/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18.1</a:t>
                      </a:r>
                      <a:r>
                        <a:rPr kumimoji="1" lang="ja-JP" altLang="en-US" sz="3600" dirty="0"/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389124"/>
                  </a:ext>
                </a:extLst>
              </a:tr>
              <a:tr h="848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純アルコール消費量</a:t>
                      </a:r>
                      <a:endParaRPr kumimoji="1" lang="en-US" altLang="ja-JP" sz="2000" dirty="0"/>
                    </a:p>
                    <a:p>
                      <a:pPr algn="ctr"/>
                      <a:r>
                        <a:rPr kumimoji="1" lang="ja-JP" altLang="en-US" sz="2000" dirty="0"/>
                        <a:t>（</a:t>
                      </a:r>
                      <a:r>
                        <a:rPr kumimoji="1" lang="en-US" altLang="ja-JP" sz="2000" dirty="0"/>
                        <a:t>ℓ/</a:t>
                      </a:r>
                      <a:r>
                        <a:rPr kumimoji="1" lang="ja-JP" altLang="en-US" sz="2000" dirty="0"/>
                        <a:t>人）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12.8ℓ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11.2ℓ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/>
                        <a:t>10.8ℓ</a:t>
                      </a:r>
                      <a:endParaRPr kumimoji="1" lang="ja-JP" alt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982418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032FD3-8954-422C-AD58-DAFA93A5A3D6}"/>
              </a:ext>
            </a:extLst>
          </p:cNvPr>
          <p:cNvSpPr txBox="1"/>
          <p:nvPr/>
        </p:nvSpPr>
        <p:spPr>
          <a:xfrm>
            <a:off x="338832" y="6211121"/>
            <a:ext cx="4344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※Non-medical Determinants of Health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B2E1BF4-6818-4F18-AD6A-2CA1C1B01370}"/>
              </a:ext>
            </a:extLst>
          </p:cNvPr>
          <p:cNvSpPr txBox="1"/>
          <p:nvPr/>
        </p:nvSpPr>
        <p:spPr>
          <a:xfrm>
            <a:off x="338832" y="6488668"/>
            <a:ext cx="6674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※※</a:t>
            </a:r>
            <a:r>
              <a:rPr lang="ja-JP" altLang="en-US" dirty="0"/>
              <a:t>　</a:t>
            </a:r>
            <a:r>
              <a:rPr lang="en-US" altLang="ja-JP" dirty="0"/>
              <a:t>Obese population, self-reported</a:t>
            </a:r>
            <a:r>
              <a:rPr lang="ja-JP" altLang="en-US" dirty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1525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CE1BDF-FE0B-43D3-8DC7-B4794384B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主観的健康度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B4AEACD5-D14E-4232-8443-5407655ADC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97080"/>
              </p:ext>
            </p:extLst>
          </p:nvPr>
        </p:nvGraphicFramePr>
        <p:xfrm>
          <a:off x="637309" y="1477048"/>
          <a:ext cx="11033075" cy="477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984">
                  <a:extLst>
                    <a:ext uri="{9D8B030D-6E8A-4147-A177-3AD203B41FA5}">
                      <a16:colId xmlns:a16="http://schemas.microsoft.com/office/drawing/2014/main" val="3441774282"/>
                    </a:ext>
                  </a:extLst>
                </a:gridCol>
                <a:gridCol w="3078199">
                  <a:extLst>
                    <a:ext uri="{9D8B030D-6E8A-4147-A177-3AD203B41FA5}">
                      <a16:colId xmlns:a16="http://schemas.microsoft.com/office/drawing/2014/main" val="1942463882"/>
                    </a:ext>
                  </a:extLst>
                </a:gridCol>
                <a:gridCol w="2441596">
                  <a:extLst>
                    <a:ext uri="{9D8B030D-6E8A-4147-A177-3AD203B41FA5}">
                      <a16:colId xmlns:a16="http://schemas.microsoft.com/office/drawing/2014/main" val="3361357651"/>
                    </a:ext>
                  </a:extLst>
                </a:gridCol>
                <a:gridCol w="2368163">
                  <a:extLst>
                    <a:ext uri="{9D8B030D-6E8A-4147-A177-3AD203B41FA5}">
                      <a16:colId xmlns:a16="http://schemas.microsoft.com/office/drawing/2014/main" val="3915437158"/>
                    </a:ext>
                  </a:extLst>
                </a:gridCol>
                <a:gridCol w="2469133">
                  <a:extLst>
                    <a:ext uri="{9D8B030D-6E8A-4147-A177-3AD203B41FA5}">
                      <a16:colId xmlns:a16="http://schemas.microsoft.com/office/drawing/2014/main" val="2614397473"/>
                    </a:ext>
                  </a:extLst>
                </a:gridCol>
              </a:tblGrid>
              <a:tr h="680182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2010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2013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2016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182623142"/>
                  </a:ext>
                </a:extLst>
              </a:tr>
              <a:tr h="682123">
                <a:tc rowSpan="3">
                  <a:txBody>
                    <a:bodyPr/>
                    <a:lstStyle/>
                    <a:p>
                      <a:r>
                        <a:rPr kumimoji="1" lang="ja-JP" altLang="en-US" sz="2400" dirty="0"/>
                        <a:t>女性</a:t>
                      </a: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Good/Very Good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2400" b="0" i="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64.1%</a:t>
                      </a:r>
                    </a:p>
                  </a:txBody>
                  <a:tcPr marL="22860" marR="22860" marT="15240" marB="1524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2400" b="0" i="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62.9%</a:t>
                      </a:r>
                    </a:p>
                  </a:txBody>
                  <a:tcPr marL="22860" marR="22860" marT="15240" marB="1524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2400" b="0" i="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63.5%</a:t>
                      </a:r>
                    </a:p>
                  </a:txBody>
                  <a:tcPr marL="22860" marR="22860" marT="15240" marB="15240" anchor="ctr" anchorCtr="1"/>
                </a:tc>
                <a:extLst>
                  <a:ext uri="{0D108BD9-81ED-4DB2-BD59-A6C34878D82A}">
                    <a16:rowId xmlns:a16="http://schemas.microsoft.com/office/drawing/2014/main" val="3652250713"/>
                  </a:ext>
                </a:extLst>
              </a:tr>
              <a:tr h="68212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Not Good/Not But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2400" b="0" i="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27.6%</a:t>
                      </a:r>
                    </a:p>
                  </a:txBody>
                  <a:tcPr marL="22860" marR="22860" marT="15240" marB="1524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2400" b="0" i="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28.4%</a:t>
                      </a:r>
                    </a:p>
                  </a:txBody>
                  <a:tcPr marL="22860" marR="22860" marT="15240" marB="1524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2400" b="0" i="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27.9%</a:t>
                      </a:r>
                    </a:p>
                  </a:txBody>
                  <a:tcPr marL="22860" marR="22860" marT="15240" marB="15240" anchor="ctr" anchorCtr="1"/>
                </a:tc>
                <a:extLst>
                  <a:ext uri="{0D108BD9-81ED-4DB2-BD59-A6C34878D82A}">
                    <a16:rowId xmlns:a16="http://schemas.microsoft.com/office/drawing/2014/main" val="1412575400"/>
                  </a:ext>
                </a:extLst>
              </a:tr>
              <a:tr h="68212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Bad/Very But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2400" b="0" i="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8.3%</a:t>
                      </a:r>
                    </a:p>
                  </a:txBody>
                  <a:tcPr marL="22860" marR="22860" marT="15240" marB="1524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2400" b="0" i="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8.8%</a:t>
                      </a:r>
                    </a:p>
                  </a:txBody>
                  <a:tcPr marL="22860" marR="22860" marT="15240" marB="1524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2400" b="0" i="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8.6%</a:t>
                      </a:r>
                    </a:p>
                  </a:txBody>
                  <a:tcPr marL="22860" marR="22860" marT="15240" marB="15240" anchor="ctr" anchorCtr="1"/>
                </a:tc>
                <a:extLst>
                  <a:ext uri="{0D108BD9-81ED-4DB2-BD59-A6C34878D82A}">
                    <a16:rowId xmlns:a16="http://schemas.microsoft.com/office/drawing/2014/main" val="3792972872"/>
                  </a:ext>
                </a:extLst>
              </a:tr>
              <a:tr h="682123">
                <a:tc rowSpan="3">
                  <a:txBody>
                    <a:bodyPr/>
                    <a:lstStyle/>
                    <a:p>
                      <a:r>
                        <a:rPr kumimoji="1" lang="ja-JP" altLang="en-US" sz="2400" dirty="0"/>
                        <a:t>男性</a:t>
                      </a:r>
                    </a:p>
                  </a:txBody>
                  <a:tcPr vert="eaVert" anchor="ctr" anchorCtr="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Good/Very Good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2400" b="0" i="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66.4%</a:t>
                      </a:r>
                    </a:p>
                  </a:txBody>
                  <a:tcPr marL="22860" marR="22860" marT="15240" marB="1524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2400" b="0" i="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67.0%</a:t>
                      </a:r>
                    </a:p>
                  </a:txBody>
                  <a:tcPr marL="22860" marR="22860" marT="15240" marB="1524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2400" b="0" i="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66.8%</a:t>
                      </a:r>
                    </a:p>
                  </a:txBody>
                  <a:tcPr marL="22860" marR="22860" marT="15240" marB="15240" anchor="ctr" anchorCtr="1"/>
                </a:tc>
                <a:extLst>
                  <a:ext uri="{0D108BD9-81ED-4DB2-BD59-A6C34878D82A}">
                    <a16:rowId xmlns:a16="http://schemas.microsoft.com/office/drawing/2014/main" val="3366956957"/>
                  </a:ext>
                </a:extLst>
              </a:tr>
              <a:tr h="68212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Not Good/Not But</a:t>
                      </a:r>
                      <a:endParaRPr kumimoji="1" lang="ja-JP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2400" b="0" i="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25.6%</a:t>
                      </a:r>
                    </a:p>
                  </a:txBody>
                  <a:tcPr marL="22860" marR="22860" marT="15240" marB="1524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2400" b="0" i="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25.6%</a:t>
                      </a:r>
                    </a:p>
                  </a:txBody>
                  <a:tcPr marL="22860" marR="22860" marT="15240" marB="1524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2400" b="0" i="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25.2%</a:t>
                      </a:r>
                    </a:p>
                  </a:txBody>
                  <a:tcPr marL="22860" marR="22860" marT="15240" marB="15240" anchor="ctr" anchorCtr="1"/>
                </a:tc>
                <a:extLst>
                  <a:ext uri="{0D108BD9-81ED-4DB2-BD59-A6C34878D82A}">
                    <a16:rowId xmlns:a16="http://schemas.microsoft.com/office/drawing/2014/main" val="100476508"/>
                  </a:ext>
                </a:extLst>
              </a:tr>
              <a:tr h="68212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Bad/Very But</a:t>
                      </a:r>
                      <a:endParaRPr kumimoji="1" lang="ja-JP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240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8.0%</a:t>
                      </a:r>
                    </a:p>
                  </a:txBody>
                  <a:tcPr marL="22860" marR="22860" marT="15240" marB="1524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240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7.4%</a:t>
                      </a:r>
                    </a:p>
                  </a:txBody>
                  <a:tcPr marL="22860" marR="22860" marT="15240" marB="1524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ja-JP" sz="2400" dirty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</a:rPr>
                        <a:t>8.0%</a:t>
                      </a:r>
                    </a:p>
                  </a:txBody>
                  <a:tcPr marL="22860" marR="22860" marT="15240" marB="15240" anchor="ctr" anchorCtr="1"/>
                </a:tc>
                <a:extLst>
                  <a:ext uri="{0D108BD9-81ED-4DB2-BD59-A6C34878D82A}">
                    <a16:rowId xmlns:a16="http://schemas.microsoft.com/office/drawing/2014/main" val="65210224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04219C-4AB0-45CE-B949-9C9971C0B2D9}"/>
              </a:ext>
            </a:extLst>
          </p:cNvPr>
          <p:cNvSpPr txBox="1"/>
          <p:nvPr/>
        </p:nvSpPr>
        <p:spPr>
          <a:xfrm>
            <a:off x="736102" y="6382757"/>
            <a:ext cx="9665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※Perceived health status </a:t>
            </a:r>
            <a:r>
              <a:rPr kumimoji="1" lang="ja-JP" altLang="en-US" dirty="0"/>
              <a:t>人口の年齢構成は補正されていない（</a:t>
            </a:r>
            <a:r>
              <a:rPr kumimoji="1" lang="en-US" altLang="ja-JP" dirty="0"/>
              <a:t>crude rate</a:t>
            </a:r>
            <a:r>
              <a:rPr kumimoji="1" lang="ja-JP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000584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8EF5FC-82DF-4BC5-A568-9DA7149C9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8564"/>
            <a:ext cx="10515600" cy="1199725"/>
          </a:xfrm>
        </p:spPr>
        <p:txBody>
          <a:bodyPr/>
          <a:lstStyle/>
          <a:p>
            <a:r>
              <a:rPr kumimoji="1" lang="ja-JP" altLang="en-US" dirty="0"/>
              <a:t>主観的健康度</a:t>
            </a:r>
            <a:r>
              <a:rPr kumimoji="1" lang="en-US" altLang="ja-JP" dirty="0"/>
              <a:t>Good/Very Good</a:t>
            </a:r>
            <a:r>
              <a:rPr kumimoji="1" lang="ja-JP" altLang="en-US" dirty="0"/>
              <a:t>（</a:t>
            </a:r>
            <a:r>
              <a:rPr kumimoji="1" lang="en-US" altLang="ja-JP" dirty="0"/>
              <a:t>2015</a:t>
            </a:r>
            <a:r>
              <a:rPr kumimoji="1" lang="ja-JP" altLang="en-US" dirty="0"/>
              <a:t>年）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F146166E-A601-4102-B7F3-03763C0C5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445575"/>
              </p:ext>
            </p:extLst>
          </p:nvPr>
        </p:nvGraphicFramePr>
        <p:xfrm>
          <a:off x="619027" y="1404594"/>
          <a:ext cx="10953946" cy="4826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9388">
                  <a:extLst>
                    <a:ext uri="{9D8B030D-6E8A-4147-A177-3AD203B41FA5}">
                      <a16:colId xmlns:a16="http://schemas.microsoft.com/office/drawing/2014/main" val="2274242358"/>
                    </a:ext>
                  </a:extLst>
                </a:gridCol>
                <a:gridCol w="2182191">
                  <a:extLst>
                    <a:ext uri="{9D8B030D-6E8A-4147-A177-3AD203B41FA5}">
                      <a16:colId xmlns:a16="http://schemas.microsoft.com/office/drawing/2014/main" val="1246460257"/>
                    </a:ext>
                  </a:extLst>
                </a:gridCol>
                <a:gridCol w="2190789">
                  <a:extLst>
                    <a:ext uri="{9D8B030D-6E8A-4147-A177-3AD203B41FA5}">
                      <a16:colId xmlns:a16="http://schemas.microsoft.com/office/drawing/2014/main" val="3944225710"/>
                    </a:ext>
                  </a:extLst>
                </a:gridCol>
                <a:gridCol w="2190789">
                  <a:extLst>
                    <a:ext uri="{9D8B030D-6E8A-4147-A177-3AD203B41FA5}">
                      <a16:colId xmlns:a16="http://schemas.microsoft.com/office/drawing/2014/main" val="2137907272"/>
                    </a:ext>
                  </a:extLst>
                </a:gridCol>
                <a:gridCol w="2190789">
                  <a:extLst>
                    <a:ext uri="{9D8B030D-6E8A-4147-A177-3AD203B41FA5}">
                      <a16:colId xmlns:a16="http://schemas.microsoft.com/office/drawing/2014/main" val="454082953"/>
                    </a:ext>
                  </a:extLst>
                </a:gridCol>
              </a:tblGrid>
              <a:tr h="689503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15-24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25-44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45-64</a:t>
                      </a:r>
                      <a:r>
                        <a:rPr kumimoji="1" lang="ja-JP" altLang="en-US" dirty="0"/>
                        <a:t>歳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65</a:t>
                      </a:r>
                      <a:r>
                        <a:rPr kumimoji="1" lang="ja-JP" altLang="en-US" dirty="0"/>
                        <a:t>歳以上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001785334"/>
                  </a:ext>
                </a:extLst>
              </a:tr>
              <a:tr h="689503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女性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89.8%</a:t>
                      </a:r>
                      <a:endParaRPr kumimoji="1" lang="ja-JP" alt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80.6%</a:t>
                      </a:r>
                      <a:endParaRPr kumimoji="1" lang="ja-JP" alt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58.4%</a:t>
                      </a:r>
                      <a:endParaRPr kumimoji="1" lang="ja-JP" alt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39.1%</a:t>
                      </a:r>
                      <a:endParaRPr kumimoji="1" lang="ja-JP" altLang="en-US" sz="24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254560767"/>
                  </a:ext>
                </a:extLst>
              </a:tr>
              <a:tr h="689503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男性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91.8%</a:t>
                      </a:r>
                      <a:endParaRPr kumimoji="1" lang="ja-JP" alt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81.4%</a:t>
                      </a:r>
                      <a:endParaRPr kumimoji="1" lang="ja-JP" alt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59.3%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/>
                        <a:t>42.9%</a:t>
                      </a:r>
                      <a:endParaRPr kumimoji="1" lang="ja-JP" altLang="en-US" sz="2400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941654951"/>
                  </a:ext>
                </a:extLst>
              </a:tr>
              <a:tr h="689503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高所得</a:t>
                      </a:r>
                    </a:p>
                  </a:txBody>
                  <a:tcPr anchor="ctr" anchorCtr="1"/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sz="2400" dirty="0"/>
                        <a:t>78.5%</a:t>
                      </a:r>
                      <a:endParaRPr kumimoji="1" lang="ja-JP" altLang="en-US" sz="24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78931"/>
                  </a:ext>
                </a:extLst>
              </a:tr>
              <a:tr h="689503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低所得</a:t>
                      </a:r>
                    </a:p>
                  </a:txBody>
                  <a:tcPr anchor="ctr" anchorCtr="1"/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sz="2400" dirty="0"/>
                        <a:t>50.4%</a:t>
                      </a:r>
                      <a:endParaRPr kumimoji="1" lang="ja-JP" altLang="en-US" sz="24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072517"/>
                  </a:ext>
                </a:extLst>
              </a:tr>
              <a:tr h="689503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高学歴</a:t>
                      </a:r>
                    </a:p>
                  </a:txBody>
                  <a:tcPr anchor="ctr" anchorCtr="1"/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sz="2400" dirty="0"/>
                        <a:t>74.2%</a:t>
                      </a:r>
                      <a:endParaRPr kumimoji="1" lang="ja-JP" altLang="en-US" sz="24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177525"/>
                  </a:ext>
                </a:extLst>
              </a:tr>
              <a:tr h="689503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低学歴</a:t>
                      </a:r>
                    </a:p>
                  </a:txBody>
                  <a:tcPr anchor="ctr" anchorCtr="1"/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sz="2400" dirty="0"/>
                        <a:t>56.3%</a:t>
                      </a:r>
                      <a:endParaRPr kumimoji="1" lang="ja-JP" altLang="en-US" sz="2400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069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E2CB4F-7C89-4EC8-A6D7-1DAF29469A11}"/>
              </a:ext>
            </a:extLst>
          </p:cNvPr>
          <p:cNvSpPr txBox="1"/>
          <p:nvPr/>
        </p:nvSpPr>
        <p:spPr>
          <a:xfrm>
            <a:off x="924638" y="6334810"/>
            <a:ext cx="9665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※Perceived health status </a:t>
            </a:r>
            <a:r>
              <a:rPr kumimoji="1" lang="ja-JP" altLang="en-US" dirty="0"/>
              <a:t>人口の年齢構成は補正されていない（</a:t>
            </a:r>
            <a:r>
              <a:rPr kumimoji="1" lang="en-US" altLang="ja-JP" dirty="0"/>
              <a:t>crude rate</a:t>
            </a:r>
            <a:r>
              <a:rPr kumimoji="1" lang="ja-JP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3627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2357</TotalTime>
  <Words>743</Words>
  <Application>Microsoft Office PowerPoint</Application>
  <PresentationFormat>ワイド画面</PresentationFormat>
  <Paragraphs>231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游ゴシック</vt:lpstr>
      <vt:lpstr>游ゴシック Light</vt:lpstr>
      <vt:lpstr>Arial</vt:lpstr>
      <vt:lpstr>Office テーマ</vt:lpstr>
      <vt:lpstr>ヘルスケア 第1回レポート（ドイツ）</vt:lpstr>
      <vt:lpstr>人口関連指標</vt:lpstr>
      <vt:lpstr>年齢別人口構成</vt:lpstr>
      <vt:lpstr>主な疾病の死亡率（crude rates）※</vt:lpstr>
      <vt:lpstr>主な疾病の死亡率（standardised rates）※</vt:lpstr>
      <vt:lpstr>保健医療支出※の対GDP比</vt:lpstr>
      <vt:lpstr>健康に影響する非医療的要因※</vt:lpstr>
      <vt:lpstr>主観的健康度</vt:lpstr>
      <vt:lpstr>主観的健康度Good/Very Good（2015年）</vt:lpstr>
      <vt:lpstr>死亡・障碍を引き起こす危険因子 TOP10</vt:lpstr>
      <vt:lpstr>基礎的データのまとめ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西尾 春稀</dc:creator>
  <cp:lastModifiedBy>河本 淳孝</cp:lastModifiedBy>
  <cp:revision>25</cp:revision>
  <dcterms:created xsi:type="dcterms:W3CDTF">2021-05-05T07:52:50Z</dcterms:created>
  <dcterms:modified xsi:type="dcterms:W3CDTF">2021-05-17T16:17:49Z</dcterms:modified>
</cp:coreProperties>
</file>