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0" r:id="rId2"/>
    <p:sldId id="269" r:id="rId3"/>
    <p:sldId id="265" r:id="rId4"/>
    <p:sldId id="261" r:id="rId5"/>
    <p:sldId id="262" r:id="rId6"/>
    <p:sldId id="258" r:id="rId7"/>
    <p:sldId id="259" r:id="rId8"/>
    <p:sldId id="257" r:id="rId9"/>
    <p:sldId id="267" r:id="rId10"/>
    <p:sldId id="263" r:id="rId11"/>
    <p:sldId id="268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41"/>
    <p:restoredTop sz="92868"/>
  </p:normalViewPr>
  <p:slideViewPr>
    <p:cSldViewPr snapToGrid="0" snapToObjects="1">
      <p:cViewPr varScale="1">
        <p:scale>
          <a:sx n="106" d="100"/>
          <a:sy n="106" d="100"/>
        </p:scale>
        <p:origin x="4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BC7CF-C278-8B48-B1EC-3DCA2E5C3DFD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680C5-308F-2A43-95C3-AF879195F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6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680C5-308F-2A43-95C3-AF879195F82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930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69664B-9B09-2D49-A76B-9C6C4FF481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ECF2ED9-8C6A-9F4A-9368-9966DDEC7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93032C-7531-D041-A6AA-8D7D51063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11E9-FE6E-094D-AEC5-460483DB360A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9C7B67-B7E0-BA46-84D8-E6B6A136E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02630E-03C3-7E44-BC4D-24241471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1792-4641-ED44-9A4E-2D5D8C123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23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ED11A7-8ABA-294C-BEDE-CE7C4AA75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1FCC9EF-A5C8-4F46-8C50-B92479A78D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219D6F-EC4D-464E-83E9-C01BD4177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11E9-FE6E-094D-AEC5-460483DB360A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2421C3-EA34-4840-B85C-709F17E8D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E3FB31-AD87-094F-A861-D0ECDD9DC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1792-4641-ED44-9A4E-2D5D8C123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91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FBE34F5-4FC7-FF45-B5BE-146A105FE1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02CBA3-1F98-394A-8414-9B742F219B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10C2F1-6FE8-844A-BA2F-34A69DDED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11E9-FE6E-094D-AEC5-460483DB360A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C6F11D-2708-5A4D-B036-9C8949303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12EF2D-D3BD-874E-BCCB-00F39F4AA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1792-4641-ED44-9A4E-2D5D8C123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176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933B8E-A497-674D-BA32-2087A408C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8A8C45-F28F-8647-A980-13E930929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885A64-6B15-5A49-B2F8-B9C37D327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11E9-FE6E-094D-AEC5-460483DB360A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E215B3-3FC4-8D41-8691-C75BBFDFB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82134E-14D9-B14B-8C92-C4D9D6A0A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1792-4641-ED44-9A4E-2D5D8C123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79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13F67F-DE5E-1C4A-B3FD-54621E2EF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21BA67-56FC-984D-8FD4-E0D640FE4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2B01BF-627B-1947-9905-AA35BBC9E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11E9-FE6E-094D-AEC5-460483DB360A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E5D122-73A5-6140-8825-EB6F1B485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752CAA-1650-5D41-AB07-25BB3D457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1792-4641-ED44-9A4E-2D5D8C123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00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6C6898-1434-364A-AAE1-272BFF9FE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B16238-76F0-5B42-A3CE-522A266C13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37F1A90-94E1-EC46-9EAD-412A52D919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1326AB-F096-0B49-9E0D-2F9662879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11E9-FE6E-094D-AEC5-460483DB360A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12B8CB-2E3B-3140-A826-3D7BE50A7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04F6E1-E671-A345-8618-F5283DF75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1792-4641-ED44-9A4E-2D5D8C123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40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F3B241-EB08-8847-9083-CC141FAD0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ACEAEC-FF24-C949-93C5-86CF0F9EB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493E977-85FE-F34D-AEE1-5E1C8F1A37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EF7DFE2-E1E4-FD43-8629-78C98FC98C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FCC1E59-92B0-A848-BAEB-39DF1EC414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88ADFB4-F59A-E940-8B12-6BE473FD8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11E9-FE6E-094D-AEC5-460483DB360A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462F3DB-54FE-1342-BA8D-5574D796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165FCE2-4BC2-924E-83B6-015DA970D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1792-4641-ED44-9A4E-2D5D8C123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53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6542C7-3C49-4A48-9654-64EBF2E7E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D717147-FDD4-8244-B813-95FDA02B6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11E9-FE6E-094D-AEC5-460483DB360A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4029ED7-D1DB-A745-BEE9-B41FC89C8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2E8874C-5DA5-8B40-A79D-FC7A834C7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1792-4641-ED44-9A4E-2D5D8C123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73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6D5AC9-7621-BB41-98A5-3E75184A1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11E9-FE6E-094D-AEC5-460483DB360A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658B763-5DFC-0348-BC2B-455B242D7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8B59D94-76B5-9340-A04B-512BBB704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1792-4641-ED44-9A4E-2D5D8C123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61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70DC67-3F8A-BE43-9603-C7848DE1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F08E71-CA41-8442-B6A0-5F8D211DC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48A241-92B5-E242-B711-1C306752F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316853-228E-6443-915C-28E2CD88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11E9-FE6E-094D-AEC5-460483DB360A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9110A3-C164-FA40-89F7-0800AFC92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00630-3B3F-9D44-AA98-ED5EFFFC9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1792-4641-ED44-9A4E-2D5D8C123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665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AC7EF9-8892-1941-AB30-DC14BBB67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C8C25C6-25AA-0A47-8897-780D67B371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C7F2E3-9F42-7D44-A053-0258C5A2B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156478-7552-2246-9468-B647C0277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11E9-FE6E-094D-AEC5-460483DB360A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C79A38F-2636-CC40-8B7C-44D72D116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B4938B-A2D5-BC4C-90C5-A88DAC224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1792-4641-ED44-9A4E-2D5D8C123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73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87DF87A-DD28-E949-ABF1-2276C7063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49D3F9-9A84-C342-B68C-D3856659A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41D665-55A0-DE4D-A0C7-51BFFEBB5B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A11E9-FE6E-094D-AEC5-460483DB360A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4756A9-26B9-3C4C-9083-85FCC96CC5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F97AA7-4125-454D-AF97-7D8B73E11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21792-4641-ED44-9A4E-2D5D8C123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84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6C0D8588-09F2-9649-905B-FA595D3F3F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7076" y="1122363"/>
            <a:ext cx="8581293" cy="1198806"/>
          </a:xfrm>
        </p:spPr>
        <p:txBody>
          <a:bodyPr>
            <a:normAutofit/>
          </a:bodyPr>
          <a:lstStyle/>
          <a:p>
            <a:r>
              <a:rPr lang="ja-JP" altLang="en-US" sz="4000"/>
              <a:t>ヘルスケア</a:t>
            </a:r>
            <a:br>
              <a:rPr lang="en-US" altLang="ja-JP" sz="4000" dirty="0"/>
            </a:br>
            <a:r>
              <a:rPr lang="ja-JP" altLang="en-US" sz="4000"/>
              <a:t>フランス班</a:t>
            </a:r>
            <a:endParaRPr kumimoji="1" lang="ja-JP" altLang="en-US" sz="4000"/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59A61554-972D-A449-B6B6-DC1545C77E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/>
              <a:t>出典</a:t>
            </a:r>
            <a:endParaRPr kumimoji="1" lang="en-US" altLang="ja-JP" dirty="0"/>
          </a:p>
          <a:p>
            <a:r>
              <a:rPr lang="en-US" altLang="ja-JP" dirty="0"/>
              <a:t>OECD Health Statistics 2020</a:t>
            </a:r>
          </a:p>
          <a:p>
            <a:endParaRPr lang="en-US" altLang="ja-JP" dirty="0"/>
          </a:p>
          <a:p>
            <a:r>
              <a:rPr kumimoji="1" lang="en-US" altLang="ja-JP" dirty="0"/>
              <a:t>Institute for Health Metrics and Evaluation</a:t>
            </a:r>
            <a:r>
              <a:rPr kumimoji="1" lang="ja-JP" altLang="en-US"/>
              <a:t>（</a:t>
            </a:r>
            <a:r>
              <a:rPr kumimoji="1" lang="en-US" altLang="ja-JP" dirty="0"/>
              <a:t>IHME</a:t>
            </a:r>
            <a:r>
              <a:rPr kumimoji="1" lang="ja-JP" altLang="en-US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392166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A51B77-137E-CF45-84E3-E647861AB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528"/>
          </a:xfrm>
        </p:spPr>
        <p:txBody>
          <a:bodyPr>
            <a:normAutofit/>
          </a:bodyPr>
          <a:lstStyle/>
          <a:p>
            <a:r>
              <a:rPr lang="ja-JP" altLang="en-US"/>
              <a:t>死亡・障碍を引き起こす危険因子</a:t>
            </a:r>
            <a:r>
              <a:rPr lang="en-US" altLang="ja-JP" dirty="0"/>
              <a:t> TOP10</a:t>
            </a:r>
            <a:endParaRPr kumimoji="1" lang="ja-JP" altLang="en-US"/>
          </a:p>
        </p:txBody>
      </p:sp>
      <p:pic>
        <p:nvPicPr>
          <p:cNvPr id="7" name="コンテンツ プレースホルダー 6">
            <a:extLst>
              <a:ext uri="{FF2B5EF4-FFF2-40B4-BE49-F238E27FC236}">
                <a16:creationId xmlns:a16="http://schemas.microsoft.com/office/drawing/2014/main" id="{03F18690-EB48-4643-BA08-5EEEE253AE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6595" y="1179443"/>
            <a:ext cx="9798809" cy="4997674"/>
          </a:xfrm>
        </p:spPr>
      </p:pic>
      <p:sp>
        <p:nvSpPr>
          <p:cNvPr id="9" name="角丸四角形 8">
            <a:extLst>
              <a:ext uri="{FF2B5EF4-FFF2-40B4-BE49-F238E27FC236}">
                <a16:creationId xmlns:a16="http://schemas.microsoft.com/office/drawing/2014/main" id="{91862F80-AF1B-EA41-9A34-3DD8EB37D169}"/>
              </a:ext>
            </a:extLst>
          </p:cNvPr>
          <p:cNvSpPr/>
          <p:nvPr/>
        </p:nvSpPr>
        <p:spPr>
          <a:xfrm>
            <a:off x="2247441" y="2291509"/>
            <a:ext cx="2159305" cy="3448280"/>
          </a:xfrm>
          <a:prstGeom prst="roundRect">
            <a:avLst/>
          </a:prstGeom>
          <a:ln>
            <a:noFill/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AF41B06-579F-0B4E-9328-1AB7AE1A9E0B}"/>
              </a:ext>
            </a:extLst>
          </p:cNvPr>
          <p:cNvSpPr txBox="1"/>
          <p:nvPr/>
        </p:nvSpPr>
        <p:spPr>
          <a:xfrm>
            <a:off x="1295400" y="2291509"/>
            <a:ext cx="31113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/>
              <a:t>タバコ</a:t>
            </a:r>
            <a:endParaRPr kumimoji="1" lang="en-US" altLang="ja-JP" dirty="0"/>
          </a:p>
          <a:p>
            <a:pPr algn="r"/>
            <a:r>
              <a:rPr lang="ja-JP" altLang="en-US"/>
              <a:t>酒の飲み過ぎ</a:t>
            </a:r>
            <a:endParaRPr lang="en-US" altLang="ja-JP" dirty="0"/>
          </a:p>
          <a:p>
            <a:pPr algn="r"/>
            <a:r>
              <a:rPr kumimoji="1" lang="ja-JP" altLang="en-US"/>
              <a:t>高血圧</a:t>
            </a:r>
            <a:endParaRPr kumimoji="1" lang="en-US" altLang="ja-JP" dirty="0"/>
          </a:p>
          <a:p>
            <a:pPr algn="r"/>
            <a:r>
              <a:rPr lang="ja-JP" altLang="en-US"/>
              <a:t>食習慣のリスク</a:t>
            </a:r>
            <a:endParaRPr lang="en-US" altLang="ja-JP" dirty="0"/>
          </a:p>
          <a:p>
            <a:pPr algn="r"/>
            <a:r>
              <a:rPr kumimoji="1" lang="ja-JP" altLang="en-US"/>
              <a:t>高空腹時血糖値</a:t>
            </a:r>
            <a:endParaRPr kumimoji="1" lang="en-US" altLang="ja-JP" dirty="0"/>
          </a:p>
          <a:p>
            <a:pPr algn="r"/>
            <a:r>
              <a:rPr lang="ja-JP" altLang="en-US"/>
              <a:t>高</a:t>
            </a:r>
            <a:r>
              <a:rPr lang="en-US" altLang="ja-JP" dirty="0"/>
              <a:t>BMI</a:t>
            </a:r>
            <a:endParaRPr kumimoji="1" lang="en-US" altLang="ja-JP" dirty="0"/>
          </a:p>
          <a:p>
            <a:pPr algn="r"/>
            <a:r>
              <a:rPr kumimoji="1" lang="ja-JP" altLang="en-US"/>
              <a:t>職業上のリスク</a:t>
            </a:r>
            <a:endParaRPr kumimoji="1" lang="en-US" altLang="ja-JP" dirty="0"/>
          </a:p>
          <a:p>
            <a:pPr algn="r"/>
            <a:r>
              <a:rPr lang="ja-JP" altLang="en-US"/>
              <a:t>高</a:t>
            </a:r>
            <a:r>
              <a:rPr lang="en-US" altLang="ja-JP" dirty="0"/>
              <a:t>LDL</a:t>
            </a:r>
            <a:r>
              <a:rPr lang="ja-JP" altLang="en-US"/>
              <a:t>コレステロール</a:t>
            </a:r>
            <a:endParaRPr lang="en-US" altLang="ja-JP" dirty="0"/>
          </a:p>
          <a:p>
            <a:pPr algn="r"/>
            <a:r>
              <a:rPr lang="ja-JP" altLang="en-US"/>
              <a:t>大気汚染</a:t>
            </a:r>
            <a:endParaRPr lang="en-US" altLang="ja-JP" dirty="0"/>
          </a:p>
          <a:p>
            <a:pPr algn="r"/>
            <a:r>
              <a:rPr lang="ja-JP" altLang="en-US"/>
              <a:t>慢性腎臓病</a:t>
            </a:r>
            <a:endParaRPr lang="en-US" altLang="ja-JP" dirty="0"/>
          </a:p>
          <a:p>
            <a:pPr algn="r"/>
            <a:endParaRPr lang="en-US" altLang="ja-JP" dirty="0"/>
          </a:p>
          <a:p>
            <a:pPr algn="r"/>
            <a:r>
              <a:rPr lang="ja-JP" altLang="ja-JP"/>
              <a:t>低骨塩密度</a:t>
            </a:r>
            <a:endParaRPr lang="en-US" altLang="ja-JP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7FD630E-18CC-BD49-8DDD-F13AB4DCC43A}"/>
              </a:ext>
            </a:extLst>
          </p:cNvPr>
          <p:cNvSpPr/>
          <p:nvPr/>
        </p:nvSpPr>
        <p:spPr>
          <a:xfrm>
            <a:off x="5671930" y="2291509"/>
            <a:ext cx="901148" cy="3191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510249E-3D16-9C4F-803F-C912A1EF24EF}"/>
              </a:ext>
            </a:extLst>
          </p:cNvPr>
          <p:cNvSpPr/>
          <p:nvPr/>
        </p:nvSpPr>
        <p:spPr>
          <a:xfrm>
            <a:off x="5671930" y="2915478"/>
            <a:ext cx="901148" cy="2252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10164A6-55A5-9747-A6BD-9170FA43329E}"/>
              </a:ext>
            </a:extLst>
          </p:cNvPr>
          <p:cNvSpPr/>
          <p:nvPr/>
        </p:nvSpPr>
        <p:spPr>
          <a:xfrm>
            <a:off x="5671930" y="3497456"/>
            <a:ext cx="901148" cy="2252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DA53069-02B7-CA4F-BC26-D6AC66103FDA}"/>
              </a:ext>
            </a:extLst>
          </p:cNvPr>
          <p:cNvSpPr/>
          <p:nvPr/>
        </p:nvSpPr>
        <p:spPr>
          <a:xfrm>
            <a:off x="5671929" y="4030020"/>
            <a:ext cx="1378227" cy="2636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7E791CD-C100-0546-A881-5091BB473A08}"/>
              </a:ext>
            </a:extLst>
          </p:cNvPr>
          <p:cNvSpPr/>
          <p:nvPr/>
        </p:nvSpPr>
        <p:spPr>
          <a:xfrm>
            <a:off x="5671929" y="4587727"/>
            <a:ext cx="1378227" cy="2636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E8DD07E-8257-D84A-A696-20C416A6217E}"/>
              </a:ext>
            </a:extLst>
          </p:cNvPr>
          <p:cNvSpPr/>
          <p:nvPr/>
        </p:nvSpPr>
        <p:spPr>
          <a:xfrm>
            <a:off x="5671928" y="5444145"/>
            <a:ext cx="1378227" cy="2636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8AA0037-2D37-0A47-AB9F-42CA8523214D}"/>
              </a:ext>
            </a:extLst>
          </p:cNvPr>
          <p:cNvSpPr/>
          <p:nvPr/>
        </p:nvSpPr>
        <p:spPr>
          <a:xfrm>
            <a:off x="5671927" y="2647794"/>
            <a:ext cx="4293707" cy="2177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76CFA36-5ACE-6446-BA62-E84FC58682F1}"/>
              </a:ext>
            </a:extLst>
          </p:cNvPr>
          <p:cNvSpPr/>
          <p:nvPr/>
        </p:nvSpPr>
        <p:spPr>
          <a:xfrm>
            <a:off x="5671928" y="3201318"/>
            <a:ext cx="4293706" cy="2044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62DABA7-AA05-7045-A51C-196E11586D39}"/>
              </a:ext>
            </a:extLst>
          </p:cNvPr>
          <p:cNvSpPr/>
          <p:nvPr/>
        </p:nvSpPr>
        <p:spPr>
          <a:xfrm>
            <a:off x="5687140" y="3752434"/>
            <a:ext cx="4278493" cy="235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844428F-0AB0-D34B-A982-40728CED148E}"/>
              </a:ext>
            </a:extLst>
          </p:cNvPr>
          <p:cNvSpPr/>
          <p:nvPr/>
        </p:nvSpPr>
        <p:spPr>
          <a:xfrm>
            <a:off x="5687141" y="4326799"/>
            <a:ext cx="4278492" cy="2294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0AA9979-AD8F-E746-9E21-E1660D33711A}"/>
              </a:ext>
            </a:extLst>
          </p:cNvPr>
          <p:cNvSpPr/>
          <p:nvPr/>
        </p:nvSpPr>
        <p:spPr>
          <a:xfrm>
            <a:off x="5687141" y="4862167"/>
            <a:ext cx="4278492" cy="2136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AA994DC-F341-D14D-A2AB-90E214C82E88}"/>
              </a:ext>
            </a:extLst>
          </p:cNvPr>
          <p:cNvSpPr txBox="1"/>
          <p:nvPr/>
        </p:nvSpPr>
        <p:spPr>
          <a:xfrm>
            <a:off x="540937" y="6176122"/>
            <a:ext cx="6308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出典</a:t>
            </a:r>
            <a:r>
              <a:rPr lang="en-US" altLang="ja-JP" dirty="0"/>
              <a:t>:Institute for Health Metrics and Evaluation (IHME)</a:t>
            </a:r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F21413A-EBD2-B942-8D98-E738064CA4D3}"/>
              </a:ext>
            </a:extLst>
          </p:cNvPr>
          <p:cNvSpPr txBox="1"/>
          <p:nvPr/>
        </p:nvSpPr>
        <p:spPr>
          <a:xfrm>
            <a:off x="5634128" y="2330573"/>
            <a:ext cx="3562877" cy="350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タバコ</a:t>
            </a:r>
            <a:endParaRPr kumimoji="1" lang="en-US" altLang="ja-JP" dirty="0"/>
          </a:p>
          <a:p>
            <a:r>
              <a:rPr lang="ja-JP" altLang="en-US"/>
              <a:t>高血圧</a:t>
            </a:r>
            <a:endParaRPr lang="en-US" altLang="ja-JP" dirty="0"/>
          </a:p>
          <a:p>
            <a:r>
              <a:rPr kumimoji="1" lang="ja-JP" altLang="en-US"/>
              <a:t>酒の飲み過ぎ</a:t>
            </a:r>
            <a:endParaRPr kumimoji="1" lang="en-US" altLang="ja-JP" dirty="0"/>
          </a:p>
          <a:p>
            <a:r>
              <a:rPr lang="ja-JP" altLang="en-US"/>
              <a:t>高空腹時血糖値</a:t>
            </a:r>
            <a:endParaRPr lang="en-US" altLang="ja-JP" dirty="0"/>
          </a:p>
          <a:p>
            <a:r>
              <a:rPr kumimoji="1" lang="ja-JP" altLang="en-US"/>
              <a:t>食習慣のリスク</a:t>
            </a:r>
            <a:endParaRPr kumimoji="1" lang="en-US" altLang="ja-JP" dirty="0"/>
          </a:p>
          <a:p>
            <a:r>
              <a:rPr lang="ja-JP" altLang="en-US"/>
              <a:t>高</a:t>
            </a:r>
            <a:r>
              <a:rPr lang="en-US" altLang="ja-JP" dirty="0"/>
              <a:t>BMI</a:t>
            </a:r>
          </a:p>
          <a:p>
            <a:r>
              <a:rPr kumimoji="1" lang="ja-JP" altLang="en-US"/>
              <a:t>職業上のリスク</a:t>
            </a:r>
            <a:endParaRPr kumimoji="1" lang="en-US" altLang="ja-JP" dirty="0"/>
          </a:p>
          <a:p>
            <a:r>
              <a:rPr lang="ja-JP" altLang="en-US"/>
              <a:t>高</a:t>
            </a:r>
            <a:r>
              <a:rPr lang="en-US" altLang="ja-JP" dirty="0"/>
              <a:t>LDL</a:t>
            </a:r>
            <a:r>
              <a:rPr lang="ja-JP" altLang="en-US"/>
              <a:t>コレステロール</a:t>
            </a:r>
            <a:endParaRPr lang="en-US" altLang="ja-JP" dirty="0"/>
          </a:p>
          <a:p>
            <a:r>
              <a:rPr kumimoji="1" lang="ja-JP" altLang="en-US"/>
              <a:t>慢性腎臓病</a:t>
            </a:r>
            <a:endParaRPr kumimoji="1" lang="en-US" altLang="ja-JP" dirty="0"/>
          </a:p>
          <a:p>
            <a:r>
              <a:rPr lang="ja-JP" altLang="ja-JP"/>
              <a:t>低骨塩密度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/>
              <a:t>大気汚染</a:t>
            </a:r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3694AA2-5C23-C44E-B993-1DEE4822DA66}"/>
              </a:ext>
            </a:extLst>
          </p:cNvPr>
          <p:cNvSpPr/>
          <p:nvPr/>
        </p:nvSpPr>
        <p:spPr>
          <a:xfrm>
            <a:off x="8852452" y="2076567"/>
            <a:ext cx="1603513" cy="25400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C57A10F-6EB9-7445-832C-A2EE298CF1E8}"/>
              </a:ext>
            </a:extLst>
          </p:cNvPr>
          <p:cNvSpPr txBox="1"/>
          <p:nvPr/>
        </p:nvSpPr>
        <p:spPr>
          <a:xfrm>
            <a:off x="8534397" y="2017418"/>
            <a:ext cx="2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2009〜2019</a:t>
            </a:r>
            <a:r>
              <a:rPr kumimoji="1" lang="ja-JP" altLang="en-US" sz="1400"/>
              <a:t>の変化率</a:t>
            </a:r>
          </a:p>
        </p:txBody>
      </p:sp>
    </p:spTree>
    <p:extLst>
      <p:ext uri="{BB962C8B-B14F-4D97-AF65-F5344CB8AC3E}">
        <p14:creationId xmlns:p14="http://schemas.microsoft.com/office/powerpoint/2010/main" val="3211596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83B4BB-4365-854B-98A3-463F9B34D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5563"/>
            <a:ext cx="10515600" cy="1325563"/>
          </a:xfrm>
        </p:spPr>
        <p:txBody>
          <a:bodyPr/>
          <a:lstStyle/>
          <a:p>
            <a:r>
              <a:rPr lang="ja-JP" altLang="en-US"/>
              <a:t>基礎的データのまとめ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10BF5F-2D2D-3948-B2C3-C78DCEDF0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0000"/>
            <a:ext cx="10515600" cy="5588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en-US" altLang="ja-JP" dirty="0"/>
              <a:t>1.</a:t>
            </a:r>
            <a:r>
              <a:rPr lang="ja-JP" altLang="en-US"/>
              <a:t>人口関連指標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sz="2200" dirty="0"/>
              <a:t> </a:t>
            </a:r>
            <a:r>
              <a:rPr lang="ja-JP" altLang="en-US" sz="2200"/>
              <a:t>・出生率に大きな変化はないが、男女共に平均寿命が伸びたことで高齢化率が上昇し、総人口も増加している。</a:t>
            </a:r>
            <a:endParaRPr lang="en-US" altLang="ja-JP" sz="2200" dirty="0"/>
          </a:p>
          <a:p>
            <a:pPr marL="0" indent="0">
              <a:buNone/>
            </a:pPr>
            <a:r>
              <a:rPr lang="en-US" altLang="ja-JP" dirty="0"/>
              <a:t>2.</a:t>
            </a:r>
            <a:r>
              <a:rPr lang="ja-JP" altLang="en-US"/>
              <a:t>主な疾病の死亡率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sz="2200" dirty="0"/>
              <a:t> </a:t>
            </a:r>
            <a:r>
              <a:rPr lang="ja-JP" altLang="en-US" sz="2200"/>
              <a:t>・疾病による死亡率は悪性新生物が多くを占めている。高齢化による影響を取り除いた年齢調整死亡率は低下傾向にある。</a:t>
            </a:r>
            <a:endParaRPr lang="en-US" altLang="ja-JP" sz="2200" dirty="0"/>
          </a:p>
          <a:p>
            <a:pPr marL="0" indent="0">
              <a:buNone/>
            </a:pPr>
            <a:r>
              <a:rPr kumimoji="1" lang="en-US" altLang="ja-JP" dirty="0"/>
              <a:t>3.</a:t>
            </a:r>
            <a:r>
              <a:rPr lang="ja-JP" altLang="en-US"/>
              <a:t>保健医療支出の対</a:t>
            </a:r>
            <a:r>
              <a:rPr lang="en-US" altLang="ja-JP" dirty="0"/>
              <a:t>GDP</a:t>
            </a:r>
            <a:r>
              <a:rPr lang="ja-JP" altLang="en-US"/>
              <a:t>比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sz="2200" dirty="0"/>
              <a:t> </a:t>
            </a:r>
            <a:r>
              <a:rPr lang="ja-JP" altLang="en-US" sz="2200"/>
              <a:t>・保健医療支出は</a:t>
            </a:r>
            <a:r>
              <a:rPr lang="en" altLang="ja-JP" sz="2200" dirty="0"/>
              <a:t>GDP</a:t>
            </a:r>
            <a:r>
              <a:rPr lang="ja-JP" altLang="en-US" sz="2200"/>
              <a:t>の</a:t>
            </a:r>
            <a:r>
              <a:rPr lang="en-US" altLang="ja-JP" sz="2200" dirty="0"/>
              <a:t>11</a:t>
            </a:r>
            <a:r>
              <a:rPr lang="ja-JP" altLang="en-US" sz="2200"/>
              <a:t>％、うち政府</a:t>
            </a:r>
            <a:r>
              <a:rPr lang="en-US" altLang="ja-JP" sz="2200" dirty="0"/>
              <a:t>/</a:t>
            </a:r>
            <a:r>
              <a:rPr lang="ja-JP" altLang="en-US" sz="2200"/>
              <a:t>強制加入制度は約８割を占める。</a:t>
            </a:r>
            <a:endParaRPr kumimoji="1" lang="en-US" altLang="ja-JP" sz="2200" dirty="0"/>
          </a:p>
          <a:p>
            <a:pPr marL="0" indent="0">
              <a:buNone/>
            </a:pPr>
            <a:r>
              <a:rPr lang="en-US" altLang="ja-JP" dirty="0"/>
              <a:t>4.</a:t>
            </a:r>
            <a:r>
              <a:rPr lang="ja-JP" altLang="en-US"/>
              <a:t>健康に影響する非医療的要因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sz="2200" dirty="0"/>
              <a:t> </a:t>
            </a:r>
            <a:r>
              <a:rPr lang="ja-JP" altLang="en-US" sz="2200"/>
              <a:t>・喫煙率は、やや減少傾向。肥満率は上昇傾向。アルコール消費量は徐々に減少している。</a:t>
            </a:r>
            <a:endParaRPr lang="en-US" altLang="ja-JP" sz="2200" dirty="0"/>
          </a:p>
          <a:p>
            <a:pPr marL="0" indent="0">
              <a:buNone/>
            </a:pPr>
            <a:r>
              <a:rPr kumimoji="1" lang="en-US" altLang="ja-JP" dirty="0"/>
              <a:t>5.</a:t>
            </a:r>
            <a:r>
              <a:rPr lang="ja-JP" altLang="en-US"/>
              <a:t>主観的健康度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sz="2200" dirty="0"/>
              <a:t> </a:t>
            </a:r>
            <a:r>
              <a:rPr lang="ja-JP" altLang="en-US" sz="2200"/>
              <a:t>・男女ともに</a:t>
            </a:r>
            <a:r>
              <a:rPr lang="en" altLang="ja-JP" sz="2200" dirty="0"/>
              <a:t>Good/</a:t>
            </a:r>
            <a:r>
              <a:rPr lang="en" altLang="ja-JP" sz="2200" dirty="0" err="1"/>
              <a:t>VeryGood</a:t>
            </a:r>
            <a:r>
              <a:rPr lang="ja-JP" altLang="en-US" sz="2200"/>
              <a:t>が最も多い。男性の方が主観的健康度がやや高い。所得や学歴により差がある。特に所得による差は大きく、</a:t>
            </a:r>
            <a:r>
              <a:rPr lang="en-US" altLang="ja-JP" sz="2200" dirty="0"/>
              <a:t>25</a:t>
            </a:r>
            <a:r>
              <a:rPr lang="ja-JP" altLang="en-US" sz="2200"/>
              <a:t>％である。</a:t>
            </a:r>
            <a:endParaRPr kumimoji="1" lang="en-US" altLang="ja-JP" sz="2200" dirty="0"/>
          </a:p>
          <a:p>
            <a:pPr marL="0" indent="0">
              <a:buNone/>
            </a:pPr>
            <a:r>
              <a:rPr lang="en-US" altLang="ja-JP" dirty="0"/>
              <a:t>6.</a:t>
            </a:r>
            <a:r>
              <a:rPr lang="ja-JP" altLang="en-US"/>
              <a:t>死亡・障碍を引き起こす危険因子 </a:t>
            </a:r>
            <a:r>
              <a:rPr lang="en-US" altLang="ja-JP" dirty="0"/>
              <a:t>TOP10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sz="2200" dirty="0"/>
              <a:t> </a:t>
            </a:r>
            <a:r>
              <a:rPr lang="ja-JP" altLang="en-US" sz="2200"/>
              <a:t>・生活習慣病につながる危険因子が多い。</a:t>
            </a:r>
            <a:endParaRPr lang="en-US" altLang="ja-JP" sz="2200" dirty="0"/>
          </a:p>
        </p:txBody>
      </p:sp>
    </p:spTree>
    <p:extLst>
      <p:ext uri="{BB962C8B-B14F-4D97-AF65-F5344CB8AC3E}">
        <p14:creationId xmlns:p14="http://schemas.microsoft.com/office/powerpoint/2010/main" val="4106406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2F3F30-DFD3-4186-8F98-A90445BBF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/>
              <a:t>人口関連指標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462726FC-FB07-44B6-BFDF-55B5CDC2D60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8896" y="1503949"/>
          <a:ext cx="10994208" cy="4649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8552">
                  <a:extLst>
                    <a:ext uri="{9D8B030D-6E8A-4147-A177-3AD203B41FA5}">
                      <a16:colId xmlns:a16="http://schemas.microsoft.com/office/drawing/2014/main" val="3810843733"/>
                    </a:ext>
                  </a:extLst>
                </a:gridCol>
                <a:gridCol w="2748552">
                  <a:extLst>
                    <a:ext uri="{9D8B030D-6E8A-4147-A177-3AD203B41FA5}">
                      <a16:colId xmlns:a16="http://schemas.microsoft.com/office/drawing/2014/main" val="3341402990"/>
                    </a:ext>
                  </a:extLst>
                </a:gridCol>
                <a:gridCol w="2748552">
                  <a:extLst>
                    <a:ext uri="{9D8B030D-6E8A-4147-A177-3AD203B41FA5}">
                      <a16:colId xmlns:a16="http://schemas.microsoft.com/office/drawing/2014/main" val="1374734195"/>
                    </a:ext>
                  </a:extLst>
                </a:gridCol>
                <a:gridCol w="2748552">
                  <a:extLst>
                    <a:ext uri="{9D8B030D-6E8A-4147-A177-3AD203B41FA5}">
                      <a16:colId xmlns:a16="http://schemas.microsoft.com/office/drawing/2014/main" val="1812760042"/>
                    </a:ext>
                  </a:extLst>
                </a:gridCol>
              </a:tblGrid>
              <a:tr h="551875"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2000</a:t>
                      </a:r>
                      <a:r>
                        <a:rPr kumimoji="1" lang="ja-JP" altLang="en-US" sz="28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2010</a:t>
                      </a:r>
                      <a:r>
                        <a:rPr kumimoji="1" lang="ja-JP" altLang="en-US" sz="28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2017</a:t>
                      </a:r>
                      <a:r>
                        <a:rPr kumimoji="1" lang="ja-JP" altLang="en-US" sz="2800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524302"/>
                  </a:ext>
                </a:extLst>
              </a:tr>
              <a:tr h="5518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人口</a:t>
                      </a:r>
                      <a:r>
                        <a:rPr kumimoji="1" lang="en-US" altLang="ja-JP" sz="2800" dirty="0"/>
                        <a:t>(</a:t>
                      </a:r>
                      <a:r>
                        <a:rPr kumimoji="1" lang="ja-JP" altLang="en-US" sz="2800" dirty="0"/>
                        <a:t>百万</a:t>
                      </a:r>
                      <a:r>
                        <a:rPr kumimoji="1" lang="en-US" altLang="ja-JP" sz="2800" dirty="0"/>
                        <a:t>)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60.7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64.7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66.8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641915"/>
                  </a:ext>
                </a:extLst>
              </a:tr>
              <a:tr h="878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65</a:t>
                      </a:r>
                      <a:r>
                        <a:rPr kumimoji="1" lang="ja-JP" altLang="en-US" sz="2800" dirty="0"/>
                        <a:t>歳以上割合</a:t>
                      </a:r>
                      <a:r>
                        <a:rPr kumimoji="1" lang="en-US" altLang="ja-JP" sz="2800" dirty="0"/>
                        <a:t>(</a:t>
                      </a:r>
                      <a:r>
                        <a:rPr kumimoji="1" lang="ja-JP" altLang="en-US" sz="2800" dirty="0"/>
                        <a:t>％</a:t>
                      </a:r>
                      <a:r>
                        <a:rPr kumimoji="1" lang="en-US" altLang="ja-JP" sz="2800" dirty="0"/>
                        <a:t>)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15.8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16.6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18.6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1385"/>
                  </a:ext>
                </a:extLst>
              </a:tr>
              <a:tr h="878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80</a:t>
                      </a:r>
                      <a:r>
                        <a:rPr kumimoji="1" lang="ja-JP" altLang="en-US" sz="2800" dirty="0"/>
                        <a:t>歳以上割合</a:t>
                      </a:r>
                      <a:r>
                        <a:rPr kumimoji="1" lang="en-US" altLang="ja-JP" sz="2800" dirty="0"/>
                        <a:t>(</a:t>
                      </a:r>
                      <a:r>
                        <a:rPr kumimoji="1" lang="ja-JP" altLang="en-US" sz="2800" dirty="0"/>
                        <a:t>％</a:t>
                      </a:r>
                      <a:r>
                        <a:rPr kumimoji="1" lang="en-US" altLang="ja-JP" sz="2800" dirty="0"/>
                        <a:t>)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4.6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5.2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5.9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426535"/>
                  </a:ext>
                </a:extLst>
              </a:tr>
              <a:tr h="5518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/>
                        <a:t>出生率</a:t>
                      </a:r>
                      <a:r>
                        <a:rPr kumimoji="1" lang="en-US" altLang="ja-JP" sz="1800" dirty="0"/>
                        <a:t>※</a:t>
                      </a:r>
                      <a:r>
                        <a:rPr kumimoji="1" lang="en-US" altLang="ja-JP" sz="2800" dirty="0"/>
                        <a:t>(</a:t>
                      </a:r>
                      <a:r>
                        <a:rPr kumimoji="1" lang="ja-JP" altLang="en-US" sz="2800" dirty="0"/>
                        <a:t>％</a:t>
                      </a:r>
                      <a:r>
                        <a:rPr kumimoji="1" lang="en-US" altLang="ja-JP" sz="2800" dirty="0"/>
                        <a:t>)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1.9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2.0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1.9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062352"/>
                  </a:ext>
                </a:extLst>
              </a:tr>
              <a:tr h="5518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男性寿命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75.4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78.3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79.6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252890"/>
                  </a:ext>
                </a:extLst>
              </a:tr>
              <a:tr h="5518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女性寿命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83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85.3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85.7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739859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2A8E26-B8E8-184D-8DB3-1173EBDD2AF1}"/>
              </a:ext>
            </a:extLst>
          </p:cNvPr>
          <p:cNvSpPr txBox="1"/>
          <p:nvPr/>
        </p:nvSpPr>
        <p:spPr>
          <a:xfrm>
            <a:off x="598896" y="6153084"/>
            <a:ext cx="9922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/>
              <a:t>合計特殊出生率：その年における各年齢（</a:t>
            </a:r>
            <a:r>
              <a:rPr kumimoji="1" lang="en-US" altLang="ja-JP" dirty="0"/>
              <a:t>15~49</a:t>
            </a:r>
            <a:r>
              <a:rPr kumimoji="1" lang="ja-JP" altLang="en-US"/>
              <a:t>歳）の女性の出生率を合計したもの</a:t>
            </a:r>
          </a:p>
        </p:txBody>
      </p:sp>
    </p:spTree>
    <p:extLst>
      <p:ext uri="{BB962C8B-B14F-4D97-AF65-F5344CB8AC3E}">
        <p14:creationId xmlns:p14="http://schemas.microsoft.com/office/powerpoint/2010/main" val="1184532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03261-2399-4339-A9D8-F2773CA07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年齢別人口</a:t>
            </a: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65864316-4A8B-47B2-938D-B04B41692C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3273" y="1825625"/>
            <a:ext cx="9705453" cy="4351338"/>
          </a:xfr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448FFEF-9707-40F8-B064-F0EC9820EA03}"/>
              </a:ext>
            </a:extLst>
          </p:cNvPr>
          <p:cNvSpPr txBox="1"/>
          <p:nvPr/>
        </p:nvSpPr>
        <p:spPr>
          <a:xfrm>
            <a:off x="1592494" y="6176963"/>
            <a:ext cx="7263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/>
              <a:t>出典</a:t>
            </a:r>
            <a:r>
              <a:rPr lang="en-US" altLang="ja-JP"/>
              <a:t>:Institute for Health Metrics and Evaluation (IHME)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86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EB0E12-307C-4835-BBC5-336E7D59E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主な疾病の死亡率（</a:t>
            </a:r>
            <a:r>
              <a:rPr kumimoji="1" lang="en-US" altLang="ja-JP" dirty="0"/>
              <a:t>crude rates</a:t>
            </a:r>
            <a:r>
              <a:rPr kumimoji="1" lang="ja-JP" altLang="en-US" dirty="0"/>
              <a:t>）</a:t>
            </a:r>
            <a:r>
              <a:rPr kumimoji="1" lang="en-US" altLang="ja-JP" sz="1600" dirty="0"/>
              <a:t>※</a:t>
            </a:r>
            <a:endParaRPr kumimoji="1" lang="ja-JP" altLang="en-US" dirty="0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46BABDA4-E620-4A33-971B-F5FB2D573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997781"/>
              </p:ext>
            </p:extLst>
          </p:nvPr>
        </p:nvGraphicFramePr>
        <p:xfrm>
          <a:off x="779253" y="1622563"/>
          <a:ext cx="10515600" cy="4454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91561665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29181787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42375331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14905083"/>
                    </a:ext>
                  </a:extLst>
                </a:gridCol>
              </a:tblGrid>
              <a:tr h="553620">
                <a:tc>
                  <a:txBody>
                    <a:bodyPr/>
                    <a:lstStyle/>
                    <a:p>
                      <a:pPr marL="0" indent="0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2000</a:t>
                      </a:r>
                      <a:r>
                        <a:rPr kumimoji="1" lang="ja-JP" altLang="en-US" sz="32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2010</a:t>
                      </a:r>
                      <a:r>
                        <a:rPr kumimoji="1" lang="ja-JP" altLang="en-US" sz="32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2016</a:t>
                      </a:r>
                      <a:r>
                        <a:rPr kumimoji="1" lang="ja-JP" altLang="en-US" sz="3200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60953"/>
                  </a:ext>
                </a:extLst>
              </a:tr>
              <a:tr h="553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全死因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873.7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835.5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868.5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086106"/>
                  </a:ext>
                </a:extLst>
              </a:tr>
              <a:tr h="553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悪性新生物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236.4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/>
                        <a:t>235.8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240.9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681463"/>
                  </a:ext>
                </a:extLst>
              </a:tr>
              <a:tr h="553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虚血性心疾患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74.6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/>
                        <a:t>54.8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48.7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994779"/>
                  </a:ext>
                </a:extLst>
              </a:tr>
              <a:tr h="553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脳血管疾患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63.2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/>
                        <a:t>49.1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46.8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106243"/>
                  </a:ext>
                </a:extLst>
              </a:tr>
              <a:tr h="553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肺炎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18.7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16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19.5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087356"/>
                  </a:ext>
                </a:extLst>
              </a:tr>
              <a:tr h="553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糖尿病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17.8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16.5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16.9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011900"/>
                  </a:ext>
                </a:extLst>
              </a:tr>
              <a:tr h="553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700" dirty="0"/>
                        <a:t>インフルエンザ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/>
                        <a:t>　　</a:t>
                      </a:r>
                      <a:r>
                        <a:rPr kumimoji="1" lang="en-US" altLang="ja-JP" sz="2800"/>
                        <a:t>   2.6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0.1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1.1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442487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4A38D1-AB9C-408B-99B9-E408925984F0}"/>
              </a:ext>
            </a:extLst>
          </p:cNvPr>
          <p:cNvSpPr txBox="1"/>
          <p:nvPr/>
        </p:nvSpPr>
        <p:spPr>
          <a:xfrm>
            <a:off x="688676" y="6197792"/>
            <a:ext cx="10456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人口の年齢構成を補正していない人口</a:t>
            </a:r>
            <a:r>
              <a:rPr kumimoji="1" lang="en-US" altLang="ja-JP" dirty="0"/>
              <a:t>10</a:t>
            </a:r>
            <a:r>
              <a:rPr kumimoji="1" lang="ja-JP" altLang="en-US" dirty="0"/>
              <a:t>万対死亡率</a:t>
            </a:r>
          </a:p>
        </p:txBody>
      </p:sp>
    </p:spTree>
    <p:extLst>
      <p:ext uri="{BB962C8B-B14F-4D97-AF65-F5344CB8AC3E}">
        <p14:creationId xmlns:p14="http://schemas.microsoft.com/office/powerpoint/2010/main" val="2240024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2A79D-9DF4-458D-8EE9-DBAD0E83F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/>
              <a:t>主な疾病の</a:t>
            </a:r>
            <a:r>
              <a:rPr kumimoji="1" lang="ja-JP" altLang="en-US" sz="4000"/>
              <a:t>死亡率（</a:t>
            </a:r>
            <a:r>
              <a:rPr lang="en-US" altLang="ja-JP" sz="4000" dirty="0" err="1"/>
              <a:t>standardised</a:t>
            </a:r>
            <a:r>
              <a:rPr kumimoji="1" lang="en-US" altLang="ja-JP" sz="4000" dirty="0"/>
              <a:t> rates</a:t>
            </a:r>
            <a:r>
              <a:rPr lang="ja-JP" altLang="en-US" sz="4000" dirty="0"/>
              <a:t>）</a:t>
            </a:r>
            <a:r>
              <a:rPr lang="en-US" altLang="ja-JP" sz="1600" dirty="0"/>
              <a:t>※</a:t>
            </a:r>
            <a:endParaRPr kumimoji="1" lang="ja-JP" altLang="en-US" sz="1600" dirty="0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AC0AC4E9-6E33-4106-A1B7-F780EA8BB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870569"/>
              </p:ext>
            </p:extLst>
          </p:nvPr>
        </p:nvGraphicFramePr>
        <p:xfrm>
          <a:off x="838200" y="1650267"/>
          <a:ext cx="10392432" cy="4479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8108">
                  <a:extLst>
                    <a:ext uri="{9D8B030D-6E8A-4147-A177-3AD203B41FA5}">
                      <a16:colId xmlns:a16="http://schemas.microsoft.com/office/drawing/2014/main" val="2244726089"/>
                    </a:ext>
                  </a:extLst>
                </a:gridCol>
                <a:gridCol w="2598108">
                  <a:extLst>
                    <a:ext uri="{9D8B030D-6E8A-4147-A177-3AD203B41FA5}">
                      <a16:colId xmlns:a16="http://schemas.microsoft.com/office/drawing/2014/main" val="17821799"/>
                    </a:ext>
                  </a:extLst>
                </a:gridCol>
                <a:gridCol w="2598108">
                  <a:extLst>
                    <a:ext uri="{9D8B030D-6E8A-4147-A177-3AD203B41FA5}">
                      <a16:colId xmlns:a16="http://schemas.microsoft.com/office/drawing/2014/main" val="2324514227"/>
                    </a:ext>
                  </a:extLst>
                </a:gridCol>
                <a:gridCol w="2598108">
                  <a:extLst>
                    <a:ext uri="{9D8B030D-6E8A-4147-A177-3AD203B41FA5}">
                      <a16:colId xmlns:a16="http://schemas.microsoft.com/office/drawing/2014/main" val="242826378"/>
                    </a:ext>
                  </a:extLst>
                </a:gridCol>
              </a:tblGrid>
              <a:tr h="61669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2000</a:t>
                      </a:r>
                      <a:r>
                        <a:rPr kumimoji="1" lang="ja-JP" altLang="en-US" sz="32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2010</a:t>
                      </a:r>
                      <a:r>
                        <a:rPr kumimoji="1" lang="ja-JP" altLang="en-US" sz="32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2016</a:t>
                      </a:r>
                      <a:r>
                        <a:rPr kumimoji="1" lang="ja-JP" altLang="en-US" sz="3200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644083"/>
                  </a:ext>
                </a:extLst>
              </a:tr>
              <a:tr h="5517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全死因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856.9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701.1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659.4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484008"/>
                  </a:ext>
                </a:extLst>
              </a:tr>
              <a:tr h="5517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悪性新生物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236.9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207.7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196.8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942822"/>
                  </a:ext>
                </a:extLst>
              </a:tr>
              <a:tr h="5517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虚血性心疾患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72.8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44.9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36.2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841613"/>
                  </a:ext>
                </a:extLst>
              </a:tr>
              <a:tr h="5517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脳血管疾患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61.1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39.3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33.5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865386"/>
                  </a:ext>
                </a:extLst>
              </a:tr>
              <a:tr h="5517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肺炎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17.7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12.5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13.4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161740"/>
                  </a:ext>
                </a:extLst>
              </a:tr>
              <a:tr h="5517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糖尿病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17.4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13.6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12.6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023869"/>
                  </a:ext>
                </a:extLst>
              </a:tr>
              <a:tr h="5517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インフルエンザ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2.5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0.1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0.9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091013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190861-35C2-4330-A094-9DFED2A50232}"/>
              </a:ext>
            </a:extLst>
          </p:cNvPr>
          <p:cNvSpPr txBox="1"/>
          <p:nvPr/>
        </p:nvSpPr>
        <p:spPr>
          <a:xfrm>
            <a:off x="626259" y="6323092"/>
            <a:ext cx="9740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人口の年齢構成を補正していない人口</a:t>
            </a:r>
            <a:r>
              <a:rPr kumimoji="1" lang="en-US" altLang="ja-JP" dirty="0"/>
              <a:t>10</a:t>
            </a:r>
            <a:r>
              <a:rPr kumimoji="1" lang="ja-JP" altLang="en-US" dirty="0"/>
              <a:t>万対死亡率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151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76E91F-CEB0-8C4B-91A2-134A1227C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8537"/>
          </a:xfrm>
        </p:spPr>
        <p:txBody>
          <a:bodyPr/>
          <a:lstStyle/>
          <a:p>
            <a:r>
              <a:rPr kumimoji="1" lang="ja-JP" altLang="en-US"/>
              <a:t>保険医療支出</a:t>
            </a:r>
            <a:r>
              <a:rPr kumimoji="1" lang="en-US" altLang="ja-JP" sz="2000" dirty="0"/>
              <a:t>※</a:t>
            </a:r>
            <a:r>
              <a:rPr kumimoji="1" lang="ja-JP" altLang="en-US"/>
              <a:t>の対</a:t>
            </a:r>
            <a:r>
              <a:rPr kumimoji="1" lang="en-US" altLang="ja-JP" dirty="0"/>
              <a:t>GDP</a:t>
            </a:r>
            <a:r>
              <a:rPr kumimoji="1" lang="ja-JP" altLang="en-US"/>
              <a:t>比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79849BB9-A10D-ED40-9791-C5E11C40D8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1549616"/>
              </p:ext>
            </p:extLst>
          </p:nvPr>
        </p:nvGraphicFramePr>
        <p:xfrm>
          <a:off x="844062" y="1687512"/>
          <a:ext cx="10509738" cy="3916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3038">
                  <a:extLst>
                    <a:ext uri="{9D8B030D-6E8A-4147-A177-3AD203B41FA5}">
                      <a16:colId xmlns:a16="http://schemas.microsoft.com/office/drawing/2014/main" val="142475396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1432396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1898575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377465601"/>
                    </a:ext>
                  </a:extLst>
                </a:gridCol>
              </a:tblGrid>
              <a:tr h="665637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kumimoji="1" lang="en-US" altLang="ja-JP" sz="3600" dirty="0">
                          <a:solidFill>
                            <a:schemeClr val="bg1"/>
                          </a:solidFill>
                        </a:rPr>
                        <a:t>2010</a:t>
                      </a:r>
                      <a:r>
                        <a:rPr kumimoji="1" lang="ja-JP" altLang="en-US" sz="3600">
                          <a:solidFill>
                            <a:schemeClr val="bg1"/>
                          </a:solidFill>
                        </a:rPr>
                        <a:t>年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    </a:t>
                      </a:r>
                      <a:r>
                        <a:rPr kumimoji="1" lang="en-US" altLang="ja-JP" sz="3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2015</a:t>
                      </a:r>
                      <a:r>
                        <a:rPr kumimoji="1" lang="ja-JP" altLang="en-US" sz="36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年</a:t>
                      </a:r>
                      <a:endParaRPr kumimoji="1" lang="ja-JP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        </a:t>
                      </a:r>
                      <a:r>
                        <a:rPr kumimoji="1" lang="en-US" altLang="ja-JP" sz="3600" dirty="0">
                          <a:solidFill>
                            <a:schemeClr val="bg1"/>
                          </a:solidFill>
                        </a:rPr>
                        <a:t>2018</a:t>
                      </a:r>
                      <a:r>
                        <a:rPr kumimoji="1" lang="ja-JP" altLang="en-US" sz="3600">
                          <a:solidFill>
                            <a:schemeClr val="bg1"/>
                          </a:solidFill>
                        </a:rPr>
                        <a:t>年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213560"/>
                  </a:ext>
                </a:extLst>
              </a:tr>
              <a:tr h="623887">
                <a:tc>
                  <a:txBody>
                    <a:bodyPr/>
                    <a:lstStyle/>
                    <a:p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　保険医療支出合計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All Financing Schemes</a:t>
                      </a:r>
                      <a:endParaRPr kumimoji="1" lang="ja-JP" altLang="en-U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11.2%</a:t>
                      </a:r>
                      <a:endParaRPr kumimoji="1" lang="ja-JP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/>
                        <a:t>       </a:t>
                      </a:r>
                      <a:r>
                        <a:rPr kumimoji="1" lang="en-US" altLang="ja-JP" sz="3200" dirty="0"/>
                        <a:t>11.5%</a:t>
                      </a:r>
                      <a:endParaRPr kumimoji="1" lang="ja-JP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 11.3%</a:t>
                      </a:r>
                      <a:endParaRPr kumimoji="1" lang="ja-JP" altLang="en-US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673641"/>
                  </a:ext>
                </a:extLst>
              </a:tr>
              <a:tr h="665637">
                <a:tc>
                  <a:txBody>
                    <a:bodyPr/>
                    <a:lstStyle/>
                    <a:p>
                      <a:r>
                        <a:rPr kumimoji="1" lang="ja-JP" altLang="en-US"/>
                        <a:t>うち政府</a:t>
                      </a:r>
                      <a:r>
                        <a:rPr kumimoji="1" lang="en-US" altLang="ja-JP" dirty="0"/>
                        <a:t>/</a:t>
                      </a:r>
                      <a:r>
                        <a:rPr kumimoji="1" lang="ja-JP" altLang="en-US"/>
                        <a:t>強制加入制度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  </a:t>
                      </a:r>
                      <a:r>
                        <a:rPr kumimoji="1" lang="en-US" altLang="ja-JP" sz="1050" dirty="0"/>
                        <a:t>Government/Compulsory Schemes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 8.6%</a:t>
                      </a:r>
                      <a:endParaRPr kumimoji="1" lang="ja-JP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  </a:t>
                      </a:r>
                      <a:r>
                        <a:rPr kumimoji="1" lang="en-US" altLang="ja-JP" sz="3200" dirty="0"/>
                        <a:t>      8.8%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  9.4%</a:t>
                      </a:r>
                      <a:endParaRPr kumimoji="1" lang="ja-JP" altLang="en-US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677576"/>
                  </a:ext>
                </a:extLst>
              </a:tr>
              <a:tr h="713183">
                <a:tc>
                  <a:txBody>
                    <a:bodyPr/>
                    <a:lstStyle/>
                    <a:p>
                      <a:r>
                        <a:rPr kumimoji="1" lang="ja-JP" altLang="en-US"/>
                        <a:t>　うち任意加入制度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sz="1050" dirty="0"/>
                        <a:t>     Voluntary health care payment  </a:t>
                      </a:r>
                    </a:p>
                    <a:p>
                      <a:r>
                        <a:rPr kumimoji="1" lang="en-US" altLang="ja-JP" sz="1050" dirty="0"/>
                        <a:t>                   </a:t>
                      </a:r>
                      <a:r>
                        <a:rPr kumimoji="1" lang="ja-JP" altLang="en-US" sz="1050"/>
                        <a:t>　</a:t>
                      </a:r>
                      <a:r>
                        <a:rPr kumimoji="1" lang="en-US" altLang="ja-JP" sz="1050" dirty="0"/>
                        <a:t> schemes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 1.5%</a:t>
                      </a:r>
                      <a:endParaRPr kumimoji="1" lang="ja-JP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  1.6%</a:t>
                      </a:r>
                      <a:endParaRPr kumimoji="1" lang="ja-JP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  0.8%</a:t>
                      </a:r>
                      <a:endParaRPr kumimoji="1" lang="ja-JP" altLang="en-US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199481"/>
                  </a:ext>
                </a:extLst>
              </a:tr>
              <a:tr h="623887">
                <a:tc>
                  <a:txBody>
                    <a:bodyPr/>
                    <a:lstStyle/>
                    <a:p>
                      <a:r>
                        <a:rPr kumimoji="1" lang="ja-JP" altLang="en-US"/>
                        <a:t>　　うち家計支出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sz="1050" dirty="0"/>
                        <a:t>  Household out-of-pocket payments</a:t>
                      </a:r>
                      <a:endParaRPr kumimoji="1" lang="ja-JP" alt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 1.1%</a:t>
                      </a:r>
                      <a:endParaRPr kumimoji="1" lang="ja-JP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  1.1%</a:t>
                      </a:r>
                      <a:endParaRPr kumimoji="1" lang="ja-JP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  1.0%</a:t>
                      </a:r>
                      <a:endParaRPr kumimoji="1" lang="ja-JP" altLang="en-US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826517"/>
                  </a:ext>
                </a:extLst>
              </a:tr>
              <a:tr h="623887">
                <a:tc>
                  <a:txBody>
                    <a:bodyPr/>
                    <a:lstStyle/>
                    <a:p>
                      <a:r>
                        <a:rPr kumimoji="1" lang="ja-JP" altLang="en-US"/>
                        <a:t>　（うち予防的支出）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sz="1050" dirty="0"/>
                        <a:t>                  Preventive care</a:t>
                      </a:r>
                      <a:endParaRPr kumimoji="1" lang="ja-JP" alt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 0.2%</a:t>
                      </a:r>
                      <a:endParaRPr kumimoji="1" lang="ja-JP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  0.2%</a:t>
                      </a:r>
                      <a:endParaRPr kumimoji="1" lang="ja-JP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  0.2%</a:t>
                      </a:r>
                      <a:endParaRPr kumimoji="1" lang="ja-JP" altLang="en-US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62969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2F85A8-658E-4B40-AD37-396B5BC774A9}"/>
              </a:ext>
            </a:extLst>
          </p:cNvPr>
          <p:cNvSpPr txBox="1"/>
          <p:nvPr/>
        </p:nvSpPr>
        <p:spPr>
          <a:xfrm>
            <a:off x="1014046" y="5687121"/>
            <a:ext cx="5439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※Current expenditure on health</a:t>
            </a:r>
            <a:r>
              <a:rPr kumimoji="1" lang="ja-JP" altLang="en-US"/>
              <a:t>（</a:t>
            </a:r>
            <a:r>
              <a:rPr kumimoji="1" lang="en-US" altLang="ja-JP" dirty="0"/>
              <a:t>all functions</a:t>
            </a:r>
            <a:r>
              <a:rPr lang="ja-JP" altLang="en-US"/>
              <a:t>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323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F168DF-7FAE-B948-93E7-1B01C5463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4752"/>
          </a:xfrm>
        </p:spPr>
        <p:txBody>
          <a:bodyPr/>
          <a:lstStyle/>
          <a:p>
            <a:r>
              <a:rPr lang="ja-JP" altLang="en-US"/>
              <a:t>健康に影響する非医療的要因</a:t>
            </a:r>
            <a:r>
              <a:rPr lang="en-US" altLang="ja-JP" sz="1800" dirty="0"/>
              <a:t>※</a:t>
            </a:r>
            <a:endParaRPr kumimoji="1" lang="ja-JP" altLang="en-US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C569E867-02A6-9949-A6D5-16280D47EE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342449"/>
              </p:ext>
            </p:extLst>
          </p:nvPr>
        </p:nvGraphicFramePr>
        <p:xfrm>
          <a:off x="838200" y="1593849"/>
          <a:ext cx="10515600" cy="392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9361066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23120705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4434339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78786585"/>
                    </a:ext>
                  </a:extLst>
                </a:gridCol>
              </a:tblGrid>
              <a:tr h="68735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   2000</a:t>
                      </a:r>
                      <a:r>
                        <a:rPr kumimoji="1" lang="ja-JP" altLang="en-US" sz="360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/>
                        <a:t>　</a:t>
                      </a:r>
                      <a:r>
                        <a:rPr kumimoji="1" lang="en-US" altLang="ja-JP" sz="3600" dirty="0"/>
                        <a:t>2010</a:t>
                      </a:r>
                      <a:r>
                        <a:rPr kumimoji="1" lang="ja-JP" altLang="en-US" sz="360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/>
                        <a:t>　</a:t>
                      </a:r>
                      <a:r>
                        <a:rPr kumimoji="1" lang="en-US" altLang="ja-JP" sz="3600" dirty="0"/>
                        <a:t>2017</a:t>
                      </a:r>
                      <a:r>
                        <a:rPr kumimoji="1" lang="ja-JP" altLang="en-US" sz="360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520492"/>
                  </a:ext>
                </a:extLst>
              </a:tr>
              <a:tr h="621889">
                <a:tc>
                  <a:txBody>
                    <a:bodyPr/>
                    <a:lstStyle/>
                    <a:p>
                      <a:r>
                        <a:rPr kumimoji="1" lang="ja-JP" altLang="en-US" sz="2000"/>
                        <a:t>　　女性喫煙率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21.0%</a:t>
                      </a:r>
                      <a:endParaRPr kumimoji="1" lang="ja-JP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26.6%</a:t>
                      </a:r>
                      <a:endParaRPr kumimoji="1" lang="ja-JP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24.2%</a:t>
                      </a:r>
                      <a:endParaRPr kumimoji="1" lang="ja-JP" altLang="en-US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274901"/>
                  </a:ext>
                </a:extLst>
              </a:tr>
              <a:tr h="621889">
                <a:tc>
                  <a:txBody>
                    <a:bodyPr/>
                    <a:lstStyle/>
                    <a:p>
                      <a:r>
                        <a:rPr kumimoji="1" lang="ja-JP" altLang="en-US" sz="2000"/>
                        <a:t>　　男性喫煙率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33.0%</a:t>
                      </a:r>
                      <a:endParaRPr kumimoji="1" lang="ja-JP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33.1%</a:t>
                      </a:r>
                      <a:endParaRPr kumimoji="1" lang="ja-JP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29.8%</a:t>
                      </a:r>
                      <a:endParaRPr kumimoji="1" lang="ja-JP" altLang="en-US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731604"/>
                  </a:ext>
                </a:extLst>
              </a:tr>
              <a:tr h="621889">
                <a:tc>
                  <a:txBody>
                    <a:bodyPr/>
                    <a:lstStyle/>
                    <a:p>
                      <a:r>
                        <a:rPr kumimoji="1" lang="ja-JP" altLang="en-US" sz="2000"/>
                        <a:t>　女性肥満率</a:t>
                      </a:r>
                      <a:r>
                        <a:rPr kumimoji="1" lang="en-US" altLang="ja-JP" sz="1400" dirty="0"/>
                        <a:t>※※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 9.0%</a:t>
                      </a:r>
                      <a:endParaRPr kumimoji="1" lang="ja-JP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13.4%</a:t>
                      </a:r>
                      <a:endParaRPr kumimoji="1" lang="ja-JP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15.0%</a:t>
                      </a:r>
                      <a:endParaRPr kumimoji="1" lang="ja-JP" altLang="en-US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561666"/>
                  </a:ext>
                </a:extLst>
              </a:tr>
              <a:tr h="621889">
                <a:tc>
                  <a:txBody>
                    <a:bodyPr/>
                    <a:lstStyle/>
                    <a:p>
                      <a:r>
                        <a:rPr kumimoji="1" lang="ja-JP" altLang="en-US" sz="2000"/>
                        <a:t>　男性肥満率</a:t>
                      </a:r>
                      <a:r>
                        <a:rPr kumimoji="1" lang="en-US" altLang="ja-JP" sz="1400" dirty="0"/>
                        <a:t>※※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 9.0%</a:t>
                      </a:r>
                      <a:endParaRPr kumimoji="1" lang="ja-JP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12.4%</a:t>
                      </a:r>
                      <a:endParaRPr kumimoji="1" lang="ja-JP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15.8%</a:t>
                      </a:r>
                      <a:endParaRPr kumimoji="1" lang="ja-JP" altLang="en-US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092793"/>
                  </a:ext>
                </a:extLst>
              </a:tr>
              <a:tr h="752813">
                <a:tc>
                  <a:txBody>
                    <a:bodyPr/>
                    <a:lstStyle/>
                    <a:p>
                      <a:r>
                        <a:rPr kumimoji="1" lang="ja-JP" altLang="en-US" sz="2000"/>
                        <a:t>純アルコール消費量</a:t>
                      </a:r>
                      <a:endParaRPr kumimoji="1" lang="en-US" altLang="ja-JP" sz="2000" dirty="0"/>
                    </a:p>
                    <a:p>
                      <a:r>
                        <a:rPr kumimoji="1" lang="ja-JP" altLang="en-US" sz="2000"/>
                        <a:t>　　（</a:t>
                      </a:r>
                      <a:r>
                        <a:rPr kumimoji="1" lang="en-US" altLang="ja-JP" sz="2000" dirty="0"/>
                        <a:t>ℓ/</a:t>
                      </a:r>
                      <a:r>
                        <a:rPr kumimoji="1" lang="ja-JP" altLang="en-US" sz="2000"/>
                        <a:t>人）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/>
                        <a:t>　</a:t>
                      </a:r>
                      <a:r>
                        <a:rPr kumimoji="1" lang="en-US" altLang="ja-JP" sz="3200" dirty="0"/>
                        <a:t> 13.9ℓ</a:t>
                      </a:r>
                      <a:endParaRPr kumimoji="1" lang="ja-JP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12.3ℓ</a:t>
                      </a:r>
                      <a:endParaRPr kumimoji="1" lang="ja-JP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/>
                        <a:t>     11.7ℓ</a:t>
                      </a:r>
                      <a:endParaRPr kumimoji="1" lang="ja-JP" altLang="en-US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700163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4A8BDFE-20A9-6B47-9E4D-85B5D9BCF8D7}"/>
              </a:ext>
            </a:extLst>
          </p:cNvPr>
          <p:cNvSpPr txBox="1"/>
          <p:nvPr/>
        </p:nvSpPr>
        <p:spPr>
          <a:xfrm>
            <a:off x="838200" y="5638799"/>
            <a:ext cx="8235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 Non-medical Determinants of Health</a:t>
            </a:r>
          </a:p>
          <a:p>
            <a:r>
              <a:rPr lang="en-US" altLang="ja-JP" dirty="0"/>
              <a:t>※※  Obese</a:t>
            </a:r>
            <a:r>
              <a:rPr lang="ja-JP" altLang="en-US"/>
              <a:t>（ </a:t>
            </a:r>
            <a:r>
              <a:rPr lang="en-US" altLang="ja-JP" dirty="0"/>
              <a:t>BMI30</a:t>
            </a:r>
            <a:r>
              <a:rPr lang="ja-JP" altLang="en-US"/>
              <a:t>以上）</a:t>
            </a:r>
            <a:r>
              <a:rPr lang="en-US" altLang="ja-JP" dirty="0"/>
              <a:t>population, self-reported</a:t>
            </a:r>
            <a:r>
              <a:rPr lang="ja-JP" altLang="en-US"/>
              <a:t>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32964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592A49-EAB9-44B9-B05D-F834E5E93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主観的健康度</a:t>
            </a:r>
          </a:p>
        </p:txBody>
      </p:sp>
      <p:graphicFrame>
        <p:nvGraphicFramePr>
          <p:cNvPr id="14" name="表 14">
            <a:extLst>
              <a:ext uri="{FF2B5EF4-FFF2-40B4-BE49-F238E27FC236}">
                <a16:creationId xmlns:a16="http://schemas.microsoft.com/office/drawing/2014/main" id="{CE558743-A746-4EBB-9C2D-CDC29CC60F4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9638" y="1558506"/>
          <a:ext cx="10874669" cy="4002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655">
                  <a:extLst>
                    <a:ext uri="{9D8B030D-6E8A-4147-A177-3AD203B41FA5}">
                      <a16:colId xmlns:a16="http://schemas.microsoft.com/office/drawing/2014/main" val="255595430"/>
                    </a:ext>
                  </a:extLst>
                </a:gridCol>
                <a:gridCol w="1913058">
                  <a:extLst>
                    <a:ext uri="{9D8B030D-6E8A-4147-A177-3AD203B41FA5}">
                      <a16:colId xmlns:a16="http://schemas.microsoft.com/office/drawing/2014/main" val="3894730675"/>
                    </a:ext>
                  </a:extLst>
                </a:gridCol>
                <a:gridCol w="2627795">
                  <a:extLst>
                    <a:ext uri="{9D8B030D-6E8A-4147-A177-3AD203B41FA5}">
                      <a16:colId xmlns:a16="http://schemas.microsoft.com/office/drawing/2014/main" val="1888171190"/>
                    </a:ext>
                  </a:extLst>
                </a:gridCol>
                <a:gridCol w="2864585">
                  <a:extLst>
                    <a:ext uri="{9D8B030D-6E8A-4147-A177-3AD203B41FA5}">
                      <a16:colId xmlns:a16="http://schemas.microsoft.com/office/drawing/2014/main" val="1969476680"/>
                    </a:ext>
                  </a:extLst>
                </a:gridCol>
                <a:gridCol w="2927576">
                  <a:extLst>
                    <a:ext uri="{9D8B030D-6E8A-4147-A177-3AD203B41FA5}">
                      <a16:colId xmlns:a16="http://schemas.microsoft.com/office/drawing/2014/main" val="321960282"/>
                    </a:ext>
                  </a:extLst>
                </a:gridCol>
              </a:tblGrid>
              <a:tr h="5851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　 </a:t>
                      </a:r>
                      <a:r>
                        <a:rPr kumimoji="1" lang="en-US" altLang="ja-JP" sz="3200" dirty="0"/>
                        <a:t>2010</a:t>
                      </a:r>
                      <a:r>
                        <a:rPr kumimoji="1" lang="ja-JP" altLang="en-US" sz="3200" dirty="0"/>
                        <a:t>年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　</a:t>
                      </a:r>
                      <a:r>
                        <a:rPr kumimoji="1" lang="ja-JP" altLang="en-US" sz="2800" dirty="0"/>
                        <a:t>　</a:t>
                      </a:r>
                      <a:r>
                        <a:rPr kumimoji="1" lang="en-US" altLang="ja-JP" sz="3200" dirty="0"/>
                        <a:t>2013</a:t>
                      </a:r>
                      <a:r>
                        <a:rPr kumimoji="1" lang="ja-JP" altLang="en-US" sz="3200" dirty="0"/>
                        <a:t>年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　</a:t>
                      </a:r>
                      <a:r>
                        <a:rPr kumimoji="1" lang="ja-JP" altLang="en-US" sz="2800" dirty="0"/>
                        <a:t>　</a:t>
                      </a:r>
                      <a:r>
                        <a:rPr kumimoji="1" lang="en-US" altLang="ja-JP" sz="3200" dirty="0"/>
                        <a:t>2016</a:t>
                      </a:r>
                      <a:r>
                        <a:rPr kumimoji="1" lang="ja-JP" altLang="en-US" sz="3200" dirty="0"/>
                        <a:t>年</a:t>
                      </a:r>
                      <a:r>
                        <a:rPr kumimoji="1" lang="ja-JP" altLang="en-US" sz="2800" dirty="0"/>
                        <a:t>　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63205"/>
                  </a:ext>
                </a:extLst>
              </a:tr>
              <a:tr h="509286">
                <a:tc rowSpan="3"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 女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性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i="0" u="none" dirty="0"/>
                        <a:t>Good/Very Good</a:t>
                      </a:r>
                      <a:endParaRPr kumimoji="1" lang="ja-JP" altLang="en-US" sz="1400" i="0" u="none" dirty="0"/>
                    </a:p>
                  </a:txBody>
                  <a:tcPr marL="180000" marR="180000" marT="14400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64.9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 marL="1008000" marT="108000" marB="10800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64.1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 marL="1152000" marT="10800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64.5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 marL="1152000" marT="108000"/>
                </a:tc>
                <a:extLst>
                  <a:ext uri="{0D108BD9-81ED-4DB2-BD59-A6C34878D82A}">
                    <a16:rowId xmlns:a16="http://schemas.microsoft.com/office/drawing/2014/main" val="1123098911"/>
                  </a:ext>
                </a:extLst>
              </a:tr>
              <a:tr h="58204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Not Good/Not Bad</a:t>
                      </a:r>
                      <a:endParaRPr kumimoji="1" lang="ja-JP" altLang="en-US" sz="1400" dirty="0"/>
                    </a:p>
                  </a:txBody>
                  <a:tcPr marL="180000" marR="180000" marT="21600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25.0%</a:t>
                      </a:r>
                      <a:endParaRPr kumimoji="1" lang="ja-JP" altLang="en-US" dirty="0"/>
                    </a:p>
                  </a:txBody>
                  <a:tcPr marL="1008000" marT="108000" marB="10800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26.5%</a:t>
                      </a:r>
                      <a:endParaRPr kumimoji="1" lang="ja-JP" altLang="en-US" dirty="0"/>
                    </a:p>
                  </a:txBody>
                  <a:tcPr marL="1152000" marT="10800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26.5%</a:t>
                      </a:r>
                      <a:endParaRPr kumimoji="1" lang="ja-JP" altLang="en-US" dirty="0"/>
                    </a:p>
                  </a:txBody>
                  <a:tcPr marL="1152000" marT="108000"/>
                </a:tc>
                <a:extLst>
                  <a:ext uri="{0D108BD9-81ED-4DB2-BD59-A6C34878D82A}">
                    <a16:rowId xmlns:a16="http://schemas.microsoft.com/office/drawing/2014/main" val="201268945"/>
                  </a:ext>
                </a:extLst>
              </a:tr>
              <a:tr h="58204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Bad/Very Bad</a:t>
                      </a:r>
                      <a:endParaRPr kumimoji="1" lang="ja-JP" altLang="en-US" sz="1400" dirty="0"/>
                    </a:p>
                  </a:txBody>
                  <a:tcPr marL="180000" marR="180000" marT="180000" marB="18000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10.0%</a:t>
                      </a:r>
                      <a:endParaRPr kumimoji="1" lang="ja-JP" altLang="en-US" dirty="0"/>
                    </a:p>
                  </a:txBody>
                  <a:tcPr marL="1008000" marT="108000" marB="10800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  9.4%</a:t>
                      </a:r>
                      <a:endParaRPr kumimoji="1" lang="ja-JP" altLang="en-US" dirty="0"/>
                    </a:p>
                  </a:txBody>
                  <a:tcPr marL="1152000" marT="10800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  9.0%</a:t>
                      </a:r>
                      <a:endParaRPr kumimoji="1" lang="ja-JP" altLang="en-US" dirty="0"/>
                    </a:p>
                  </a:txBody>
                  <a:tcPr marL="1152000" marT="108000"/>
                </a:tc>
                <a:extLst>
                  <a:ext uri="{0D108BD9-81ED-4DB2-BD59-A6C34878D82A}">
                    <a16:rowId xmlns:a16="http://schemas.microsoft.com/office/drawing/2014/main" val="2762333257"/>
                  </a:ext>
                </a:extLst>
              </a:tr>
              <a:tr h="581027">
                <a:tc rowSpan="3">
                  <a:txBody>
                    <a:bodyPr/>
                    <a:lstStyle/>
                    <a:p>
                      <a:endParaRPr kumimoji="1" lang="en-US" altLang="ja-JP" b="0" dirty="0"/>
                    </a:p>
                    <a:p>
                      <a:endParaRPr kumimoji="1" lang="en-US" altLang="ja-JP" b="0" dirty="0"/>
                    </a:p>
                    <a:p>
                      <a:r>
                        <a:rPr kumimoji="1" lang="ja-JP" altLang="en-US" b="0" dirty="0"/>
                        <a:t> 男</a:t>
                      </a:r>
                      <a:r>
                        <a:rPr kumimoji="1" lang="en-US" altLang="ja-JP" b="0" dirty="0"/>
                        <a:t> </a:t>
                      </a:r>
                    </a:p>
                    <a:p>
                      <a:r>
                        <a:rPr kumimoji="1" lang="en-US" altLang="ja-JP" b="0" dirty="0"/>
                        <a:t> </a:t>
                      </a:r>
                      <a:r>
                        <a:rPr kumimoji="1" lang="ja-JP" altLang="en-US" b="0" dirty="0"/>
                        <a:t>性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Good/Very Good</a:t>
                      </a:r>
                      <a:endParaRPr kumimoji="1" lang="ja-JP" altLang="en-US" sz="1400" dirty="0"/>
                    </a:p>
                  </a:txBody>
                  <a:tcPr marL="180000" marR="180000" marT="180000" marB="18000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69.8%</a:t>
                      </a:r>
                      <a:endParaRPr kumimoji="1" lang="ja-JP" altLang="en-US" dirty="0"/>
                    </a:p>
                  </a:txBody>
                  <a:tcPr marL="1008000" marT="108000" marB="10800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70.3%</a:t>
                      </a:r>
                      <a:endParaRPr kumimoji="1" lang="ja-JP" altLang="en-US" dirty="0"/>
                    </a:p>
                  </a:txBody>
                  <a:tcPr marL="1152000" marT="10800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68.3%</a:t>
                      </a:r>
                      <a:endParaRPr kumimoji="1" lang="ja-JP" altLang="en-US" dirty="0"/>
                    </a:p>
                  </a:txBody>
                  <a:tcPr marL="1152000" marT="108000"/>
                </a:tc>
                <a:extLst>
                  <a:ext uri="{0D108BD9-81ED-4DB2-BD59-A6C34878D82A}">
                    <a16:rowId xmlns:a16="http://schemas.microsoft.com/office/drawing/2014/main" val="357931006"/>
                  </a:ext>
                </a:extLst>
              </a:tr>
              <a:tr h="58204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Not Good/Not Bad</a:t>
                      </a:r>
                      <a:endParaRPr kumimoji="1" lang="ja-JP" altLang="en-US" sz="1400" dirty="0"/>
                    </a:p>
                  </a:txBody>
                  <a:tcPr marL="180000" marR="180000" marT="18000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22.4%</a:t>
                      </a:r>
                      <a:endParaRPr kumimoji="1" lang="ja-JP" altLang="en-US" dirty="0"/>
                    </a:p>
                  </a:txBody>
                  <a:tcPr marL="1008000" marT="108000" marB="10800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21.8%</a:t>
                      </a:r>
                      <a:endParaRPr kumimoji="1" lang="ja-JP" altLang="en-US" dirty="0"/>
                    </a:p>
                  </a:txBody>
                  <a:tcPr marL="1152000" marT="10800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24.5%</a:t>
                      </a:r>
                      <a:endParaRPr kumimoji="1" lang="ja-JP" altLang="en-US" dirty="0"/>
                    </a:p>
                  </a:txBody>
                  <a:tcPr marL="1152000" marT="108000"/>
                </a:tc>
                <a:extLst>
                  <a:ext uri="{0D108BD9-81ED-4DB2-BD59-A6C34878D82A}">
                    <a16:rowId xmlns:a16="http://schemas.microsoft.com/office/drawing/2014/main" val="3781715621"/>
                  </a:ext>
                </a:extLst>
              </a:tr>
              <a:tr h="58102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Bad/Very Bad</a:t>
                      </a:r>
                      <a:endParaRPr kumimoji="1" lang="ja-JP" altLang="en-US" sz="1400" dirty="0"/>
                    </a:p>
                  </a:txBody>
                  <a:tcPr marL="180000" marR="180000" marT="180000" marB="14400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  7.8%</a:t>
                      </a:r>
                      <a:endParaRPr kumimoji="1" lang="ja-JP" altLang="en-US" dirty="0"/>
                    </a:p>
                  </a:txBody>
                  <a:tcPr marL="1008000" marT="108000" marB="10800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  7.9%</a:t>
                      </a:r>
                      <a:endParaRPr kumimoji="1" lang="ja-JP" altLang="en-US" dirty="0"/>
                    </a:p>
                  </a:txBody>
                  <a:tcPr marL="1152000" marT="10800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  7.3%</a:t>
                      </a:r>
                      <a:endParaRPr kumimoji="1" lang="ja-JP" altLang="en-US" dirty="0"/>
                    </a:p>
                  </a:txBody>
                  <a:tcPr marL="1152000" marT="108000"/>
                </a:tc>
                <a:extLst>
                  <a:ext uri="{0D108BD9-81ED-4DB2-BD59-A6C34878D82A}">
                    <a16:rowId xmlns:a16="http://schemas.microsoft.com/office/drawing/2014/main" val="2712411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50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53F63D-585E-4179-B39C-35CE54AB6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主観的健康度　</a:t>
            </a:r>
            <a:r>
              <a:rPr kumimoji="1" lang="en-US" altLang="ja-JP" dirty="0"/>
              <a:t>Good/Very Good(2015)</a:t>
            </a:r>
            <a:endParaRPr kumimoji="1" lang="ja-JP" altLang="en-US" dirty="0"/>
          </a:p>
        </p:txBody>
      </p:sp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87525638-EC9E-40D1-95FC-0B1F3FEBB82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16634" y="1834550"/>
          <a:ext cx="10548002" cy="3853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2706">
                  <a:extLst>
                    <a:ext uri="{9D8B030D-6E8A-4147-A177-3AD203B41FA5}">
                      <a16:colId xmlns:a16="http://schemas.microsoft.com/office/drawing/2014/main" val="1041405502"/>
                    </a:ext>
                  </a:extLst>
                </a:gridCol>
                <a:gridCol w="2288824">
                  <a:extLst>
                    <a:ext uri="{9D8B030D-6E8A-4147-A177-3AD203B41FA5}">
                      <a16:colId xmlns:a16="http://schemas.microsoft.com/office/drawing/2014/main" val="2548378597"/>
                    </a:ext>
                  </a:extLst>
                </a:gridCol>
                <a:gridCol w="2288824">
                  <a:extLst>
                    <a:ext uri="{9D8B030D-6E8A-4147-A177-3AD203B41FA5}">
                      <a16:colId xmlns:a16="http://schemas.microsoft.com/office/drawing/2014/main" val="1863789481"/>
                    </a:ext>
                  </a:extLst>
                </a:gridCol>
                <a:gridCol w="2288824">
                  <a:extLst>
                    <a:ext uri="{9D8B030D-6E8A-4147-A177-3AD203B41FA5}">
                      <a16:colId xmlns:a16="http://schemas.microsoft.com/office/drawing/2014/main" val="4101324159"/>
                    </a:ext>
                  </a:extLst>
                </a:gridCol>
                <a:gridCol w="2288824">
                  <a:extLst>
                    <a:ext uri="{9D8B030D-6E8A-4147-A177-3AD203B41FA5}">
                      <a16:colId xmlns:a16="http://schemas.microsoft.com/office/drawing/2014/main" val="1950342784"/>
                    </a:ext>
                  </a:extLst>
                </a:gridCol>
              </a:tblGrid>
              <a:tr h="62302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　　</a:t>
                      </a:r>
                      <a:r>
                        <a:rPr kumimoji="1" lang="en-US" altLang="ja-JP" sz="1800" dirty="0"/>
                        <a:t>15-24</a:t>
                      </a:r>
                      <a:r>
                        <a:rPr kumimoji="1" lang="ja-JP" altLang="en-US" sz="1800" dirty="0"/>
                        <a:t>歳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　　</a:t>
                      </a:r>
                      <a:r>
                        <a:rPr kumimoji="1" lang="en-US" altLang="ja-JP" sz="1800" dirty="0"/>
                        <a:t>25-44</a:t>
                      </a:r>
                      <a:r>
                        <a:rPr kumimoji="1" lang="ja-JP" altLang="en-US" sz="1800" dirty="0"/>
                        <a:t>歳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　　</a:t>
                      </a:r>
                      <a:r>
                        <a:rPr kumimoji="1" lang="en-US" altLang="ja-JP" sz="1800" dirty="0"/>
                        <a:t>45-64</a:t>
                      </a:r>
                      <a:r>
                        <a:rPr kumimoji="1" lang="ja-JP" altLang="en-US" sz="1800" dirty="0"/>
                        <a:t>歳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　　</a:t>
                      </a:r>
                      <a:r>
                        <a:rPr kumimoji="1" lang="en-US" altLang="ja-JP" sz="1800" dirty="0"/>
                        <a:t>65</a:t>
                      </a:r>
                      <a:r>
                        <a:rPr kumimoji="1" lang="ja-JP" altLang="en-US" sz="1800" dirty="0"/>
                        <a:t>歳以上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512073"/>
                  </a:ext>
                </a:extLst>
              </a:tr>
              <a:tr h="53816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    女性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89.4</a:t>
                      </a:r>
                      <a:r>
                        <a:rPr kumimoji="1" lang="ja-JP" altLang="en-US" sz="1800" dirty="0"/>
                        <a:t>％</a:t>
                      </a:r>
                    </a:p>
                  </a:txBody>
                  <a:tcPr marL="720000" marR="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　　</a:t>
                      </a:r>
                      <a:r>
                        <a:rPr kumimoji="1" lang="en-US" altLang="ja-JP" sz="1800" dirty="0"/>
                        <a:t>80.5</a:t>
                      </a:r>
                      <a:r>
                        <a:rPr kumimoji="1" lang="ja-JP" altLang="en-US" sz="1800" dirty="0"/>
                        <a:t>％</a:t>
                      </a:r>
                    </a:p>
                  </a:txBody>
                  <a:tcPr marR="288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　　</a:t>
                      </a:r>
                      <a:r>
                        <a:rPr kumimoji="1" lang="en-US" altLang="ja-JP" sz="1800" dirty="0"/>
                        <a:t>61.4</a:t>
                      </a:r>
                      <a:r>
                        <a:rPr kumimoji="1" lang="ja-JP" altLang="en-US" sz="1800" dirty="0"/>
                        <a:t>％</a:t>
                      </a:r>
                    </a:p>
                  </a:txBody>
                  <a:tcPr marR="288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　　</a:t>
                      </a:r>
                      <a:r>
                        <a:rPr kumimoji="1" lang="en-US" altLang="ja-JP" sz="1800" dirty="0"/>
                        <a:t>40.4</a:t>
                      </a:r>
                      <a:r>
                        <a:rPr kumimoji="1" lang="ja-JP" altLang="en-US" sz="1800" dirty="0"/>
                        <a:t>％</a:t>
                      </a:r>
                    </a:p>
                  </a:txBody>
                  <a:tcPr marR="288000"/>
                </a:tc>
                <a:extLst>
                  <a:ext uri="{0D108BD9-81ED-4DB2-BD59-A6C34878D82A}">
                    <a16:rowId xmlns:a16="http://schemas.microsoft.com/office/drawing/2014/main" val="3276710339"/>
                  </a:ext>
                </a:extLst>
              </a:tr>
              <a:tr h="53816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    男性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　   　</a:t>
                      </a:r>
                      <a:r>
                        <a:rPr kumimoji="1" lang="en-US" altLang="ja-JP" sz="1800" dirty="0"/>
                        <a:t>91.0</a:t>
                      </a:r>
                      <a:r>
                        <a:rPr kumimoji="1" lang="ja-JP" altLang="en-US" sz="1800" dirty="0"/>
                        <a:t>％</a:t>
                      </a:r>
                    </a:p>
                  </a:txBody>
                  <a:tcPr marR="288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　　</a:t>
                      </a:r>
                      <a:r>
                        <a:rPr kumimoji="1" lang="en-US" altLang="ja-JP" sz="1800" dirty="0"/>
                        <a:t>81.9</a:t>
                      </a:r>
                      <a:r>
                        <a:rPr kumimoji="1" lang="ja-JP" altLang="en-US" sz="1800" dirty="0"/>
                        <a:t>％</a:t>
                      </a:r>
                    </a:p>
                  </a:txBody>
                  <a:tcPr marR="288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　　</a:t>
                      </a:r>
                      <a:r>
                        <a:rPr kumimoji="1" lang="en-US" altLang="ja-JP" sz="1800" dirty="0"/>
                        <a:t>65.9</a:t>
                      </a:r>
                      <a:r>
                        <a:rPr kumimoji="1" lang="ja-JP" altLang="en-US" sz="1800" dirty="0"/>
                        <a:t>％</a:t>
                      </a:r>
                    </a:p>
                  </a:txBody>
                  <a:tcPr marR="288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　　</a:t>
                      </a:r>
                      <a:r>
                        <a:rPr kumimoji="1" lang="en-US" altLang="ja-JP" sz="1800" dirty="0"/>
                        <a:t>43.9</a:t>
                      </a:r>
                      <a:r>
                        <a:rPr kumimoji="1" lang="ja-JP" altLang="en-US" sz="1800" dirty="0"/>
                        <a:t>％</a:t>
                      </a:r>
                    </a:p>
                  </a:txBody>
                  <a:tcPr marR="288000"/>
                </a:tc>
                <a:extLst>
                  <a:ext uri="{0D108BD9-81ED-4DB2-BD59-A6C34878D82A}">
                    <a16:rowId xmlns:a16="http://schemas.microsoft.com/office/drawing/2014/main" val="20327138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   高所得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800" dirty="0"/>
                        <a:t>　　　　　　　　　　　　　 </a:t>
                      </a:r>
                      <a:r>
                        <a:rPr kumimoji="1" lang="en-US" altLang="ja-JP" sz="1800" dirty="0"/>
                        <a:t>79.1</a:t>
                      </a:r>
                      <a:r>
                        <a:rPr kumimoji="1" lang="ja-JP" altLang="en-US" sz="1800" dirty="0"/>
                        <a:t>％</a:t>
                      </a:r>
                    </a:p>
                  </a:txBody>
                  <a:tcPr marR="288000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302402"/>
                  </a:ext>
                </a:extLst>
              </a:tr>
              <a:tr h="53816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   低所得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800" dirty="0"/>
                        <a:t>　　　　　　　　　　　　　 </a:t>
                      </a:r>
                      <a:r>
                        <a:rPr kumimoji="1" lang="en-US" altLang="ja-JP" sz="1800" dirty="0"/>
                        <a:t>54.1</a:t>
                      </a:r>
                      <a:r>
                        <a:rPr kumimoji="1" lang="ja-JP" altLang="en-US" sz="1800" dirty="0"/>
                        <a:t>％</a:t>
                      </a:r>
                    </a:p>
                  </a:txBody>
                  <a:tcPr marR="288000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65007"/>
                  </a:ext>
                </a:extLst>
              </a:tr>
              <a:tr h="53816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   高学歴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800" dirty="0"/>
                        <a:t>　　　　　　　　　　　　   </a:t>
                      </a:r>
                      <a:r>
                        <a:rPr kumimoji="1" lang="en-US" altLang="ja-JP" sz="1800" dirty="0"/>
                        <a:t>73.2</a:t>
                      </a:r>
                      <a:r>
                        <a:rPr kumimoji="1" lang="ja-JP" altLang="en-US" sz="1800" dirty="0"/>
                        <a:t>％</a:t>
                      </a:r>
                    </a:p>
                  </a:txBody>
                  <a:tcPr marL="180000" marR="288000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600778"/>
                  </a:ext>
                </a:extLst>
              </a:tr>
              <a:tr h="53816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   低学歴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800" dirty="0"/>
                        <a:t>　　　　　　　　　　　　　 </a:t>
                      </a:r>
                      <a:r>
                        <a:rPr kumimoji="1" lang="en-US" altLang="ja-JP" sz="1800" dirty="0"/>
                        <a:t>60.6</a:t>
                      </a:r>
                      <a:r>
                        <a:rPr kumimoji="1" lang="ja-JP" altLang="en-US" sz="1800" dirty="0"/>
                        <a:t>％</a:t>
                      </a:r>
                    </a:p>
                  </a:txBody>
                  <a:tcPr marR="288000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156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542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966</Words>
  <Application>Microsoft Office PowerPoint</Application>
  <PresentationFormat>ワイド画面</PresentationFormat>
  <Paragraphs>260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游ゴシック</vt:lpstr>
      <vt:lpstr>游ゴシック Light</vt:lpstr>
      <vt:lpstr>Arial</vt:lpstr>
      <vt:lpstr>Office テーマ</vt:lpstr>
      <vt:lpstr>ヘルスケア フランス班</vt:lpstr>
      <vt:lpstr>人口関連指標</vt:lpstr>
      <vt:lpstr>年齢別人口</vt:lpstr>
      <vt:lpstr>主な疾病の死亡率（crude rates）※</vt:lpstr>
      <vt:lpstr>主な疾病の死亡率（standardised rates）※</vt:lpstr>
      <vt:lpstr>保険医療支出※の対GDP比</vt:lpstr>
      <vt:lpstr>健康に影響する非医療的要因※</vt:lpstr>
      <vt:lpstr>主観的健康度</vt:lpstr>
      <vt:lpstr>主観的健康度　Good/Very Good(2015)</vt:lpstr>
      <vt:lpstr>死亡・障碍を引き起こす危険因子 TOP10</vt:lpstr>
      <vt:lpstr>基礎的データのまとめ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保険医療支出※の対GDP比</dc:title>
  <dc:creator>Microsoft Office User</dc:creator>
  <cp:lastModifiedBy>河本 淳孝</cp:lastModifiedBy>
  <cp:revision>21</cp:revision>
  <cp:lastPrinted>2021-05-13T02:09:36Z</cp:lastPrinted>
  <dcterms:created xsi:type="dcterms:W3CDTF">2021-05-11T05:01:24Z</dcterms:created>
  <dcterms:modified xsi:type="dcterms:W3CDTF">2021-05-17T16:18:00Z</dcterms:modified>
</cp:coreProperties>
</file>