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66" r:id="rId5"/>
    <p:sldId id="258" r:id="rId6"/>
    <p:sldId id="256" r:id="rId7"/>
    <p:sldId id="260" r:id="rId8"/>
    <p:sldId id="261" r:id="rId9"/>
    <p:sldId id="262" r:id="rId10"/>
    <p:sldId id="259" r:id="rId11"/>
    <p:sldId id="263" r:id="rId12"/>
    <p:sldId id="264" r:id="rId13"/>
    <p:sldId id="257" r:id="rId14"/>
    <p:sldId id="265" r:id="rId1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6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D0CDBD-DFE7-D34D-8560-99F7D1A93A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CEA1568-7FB4-C84B-BC0C-81B43D4E6A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1571AC-0376-E644-B990-A17932EFA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E4E027-386B-B54F-943C-191737B60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F1A360A-FB0A-C64D-9E20-C429C0A35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8386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D48E6-F4D4-254C-A40D-A4E295698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EF4D606-1C16-0D47-8679-056A754AC5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1895E3-3682-AE42-B5E9-9F51CC099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69F8998-39CF-D848-88BC-EDCA656B3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A534B4F-F786-4F40-B116-749C76F67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459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0F8F88E-B205-A742-9DB2-53ECF58698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F11D22D-C7FA-9C4A-AF3C-6FB2032C95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4A54F8C-D2AE-8149-B3AA-009A0F20BB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063683C-6065-0A44-9CAA-FDE7A8CCF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652C1E4-6374-C242-9CA1-2D8D1F452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70099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84115D-3C31-401F-BAE6-91265CCC19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F184554-1E6F-4E79-B57E-0B9E761961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948927B-8FA5-4183-9685-87E61D788D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906B22-3001-48C3-91C9-DB633DA8BD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4AAC60-1C24-48A2-9A38-35547E7D1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9800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DDC663-8E0B-4B24-9923-8553BD0C7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D423E38-0FDA-4F5E-B9F1-A285CF577D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71118A-4DF0-4F25-957C-D15EE4A5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29B5B3-C235-4158-A823-096A7C61B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B2DA580-2E67-4C68-9E46-B0FD881FE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8100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F98FE18-AA35-4BE6-9266-D72A2FA5A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5C9214B-4DF1-4F1D-B098-69C9822045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58792E-A608-4BDE-BF73-5176A01D6D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F133AC-562C-4136-B8F2-89604B46D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B4A6C3-D316-461D-96A7-02C7A8F2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90903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9C1FDE-26F9-48F1-B5E3-0936050C6D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DEF58FE-0660-408E-8AA5-3EE99F3E5F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4DCED30-FF83-483C-B6F7-64047F817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C074CDE-A1D1-4E2E-8856-34BF70DC78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90A5025-786A-4C63-936F-FE370C89B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B32389-9964-44E9-B310-8874E1CB4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1250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B62B5B-7527-4879-8D04-7C9969A0BF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00377CE-79B5-4D45-9885-682719D7FF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E034414-76F1-4D96-8331-A1F16BE8C2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7FDDE02-7D15-4BDA-A46C-273A6C92E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6DE5001-89B0-4AA0-8612-F26D0EF8A3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A6203CF-EFAC-41D4-8097-6FA8B0A5C5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11355BB-B63C-4C5A-BAAF-315316A4DC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4886BBF-68C5-45B8-AD71-D32F38979A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68590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ABD38B-9000-4325-8B21-1CB9C2C6E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136F933-914B-4175-B136-684BD948D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622D26C-C666-4699-8658-D3751E92C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14BDD3-5732-4BDB-BA4D-107655B196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9766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816B32A-9764-4306-B345-3B886BC00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267C0DE-0E3E-462B-8577-7F5C0EB6A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50F70BE-5E00-4D7B-8219-BF9988A24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02868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708EAA-C9DD-472B-8C6E-9E7573406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4670804-65C6-4700-914D-BD11FE8769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9DEB3FA-BDDF-4C98-8A51-0BE7B805F0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AAE6E86-A50A-4164-96D8-9738C0F9C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3BD7BA-73CD-4BE9-A221-BB549F063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86D76B8-C823-412D-86C9-D69B552A1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6394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BC2D6C-70B8-6345-A5FD-DB242A13C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D9288D0-A915-8C46-A45B-EBFCAA9069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DABF41-7A3D-5340-BA0D-2E9ABF606A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BE4657-EF68-9046-B712-C33D4C84E6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54B46B4-6081-8A45-8C6C-A0C7A61F4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9292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24FFA5F-00E7-47E3-9656-0E37F77A63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E2C274-1491-4F60-8C28-73787C35C8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AE56679-4D0A-413D-9A02-5ABABBE64C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C838E6-3FE0-4ABD-A183-354A6263D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D1C699E-2952-4AB1-B605-8A66F8C58F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8F7D2F0-F180-4467-986C-02933BC5A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77859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1904E7B-9457-4591-930E-A33738360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4C8EF9-35F3-4457-AF71-14FAE9D3FB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7F61CD3-D21B-4D8B-9D15-EB9C4A342D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48C60D7-2945-428A-9864-AC8CFD000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656DF4-9039-484E-A8FB-9B3CE303E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69027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ECA9B4F-FB1E-4D98-ADB5-48CD78713DD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88194A3-730A-47D3-8785-126B092DDF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90389E-796A-4B04-AF5C-D8BA36C77C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5ACBC05-76C6-413B-BAE2-04CAD9E22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8A9CA56-2FB2-4010-BB4D-77E784D0F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796874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13596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35312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4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9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66303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31459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97641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68656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6639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509B8-19C0-4F41-B7C0-BB7B9585D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D86C228-53DD-8A4E-851A-3FCCE44C67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BF31F8A-1FD4-8D40-A8A0-DFAAF2FD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3D22FFD-2C33-614C-A725-94F317477D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4ED2FA-7199-B240-8BF2-BA5C5F57ED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070061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31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39053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31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62900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628744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05572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313788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71857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647973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574345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31454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525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5FCEEF-A970-934A-B6C6-6CDC5995C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898F09B-206C-5348-B7A7-A5C47CDC17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3547485-9920-5A41-B6EA-7D7A5478E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6D4C42-676D-B44D-9AE8-CA03974E5A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D347911-D98D-7042-99FC-BD5569DF2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8B79E1-3F73-E14F-A44F-4DCEFCAFA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27027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937949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1852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114881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538905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164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4FDA1-72E0-E747-8EC0-7AB639391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A363EAD-A068-4A4F-9CC9-DB4F2AFB2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10DBDA8-ABAA-0047-BB05-1E68840734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8E7B0B3-5697-A44E-8F53-DD949565D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58B62D8-1ECC-EC4E-A9E5-933570E088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C6D19C6-80E9-0048-BF2C-EA8B046D2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C0FA10-D633-DF40-82B0-3DAA63AF4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3B705F2-58F3-4D49-A4D1-4E9AEF5AF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514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4CA6EC1-B93B-8843-8F01-AC181F85A7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0609E13-54E9-5642-AC24-EA8A883D6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271A629-955A-0240-AA2A-8F90BF1FD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8CC7F4A-638F-3444-8B4A-295F46735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851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E28E698-2FFD-104B-AC44-17FBDC08B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7745D6-385E-584B-868E-32F973295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2F4B880-EE02-5C45-836B-D891CB376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070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A2B309-64EF-C945-8FFC-9E5BF96F60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2EC69DA-7AAF-0946-B2C7-451262D072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6D698B7-E3E6-E240-83E4-AF18DC5F86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FAE77BA-3C42-E74F-980D-14604E79B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2A7C60D-FEC2-A14A-92EB-5709FE473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A9D63-B248-AB4C-8BCC-75B154996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5321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527F25B-3976-D444-8B7E-EAECB0E872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1DE3CDD-BE1A-3A46-8495-DAF5829D61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B63189-2330-164D-8C53-54B5DE52C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854818E-E1F5-A049-85FD-3B492C1A8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545DFC-EA54-7842-8AE6-5B0B824569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4DAD77-B75E-8340-82AD-D96596CEB1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7059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E3F9006-1428-E840-91C6-439F02CFF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195633B-C77A-E246-BDDC-19C5D1CA73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F62D36-8DB3-5740-9AE9-5EBD8A74F2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D29B2-3D18-1F4F-971A-3E942EE6712E}" type="datetimeFigureOut">
              <a:rPr kumimoji="1" lang="en-US" altLang="ja-JP" smtClean="0"/>
              <a:t>5/18/2021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261C42-0801-0345-879D-A390721EAB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1A24C15-44DB-3B4E-B57C-BA7D20D1C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D01883-BA8D-6947-A53F-6488703D26C7}" type="slidenum">
              <a:rPr kumimoji="1" lang="en-US" altLang="ja-JP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9471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E800334-F042-4509-9CD6-06DEBEBEE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446B94C-7D5D-4A61-A2EA-417467670F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95FB12-B6CB-4BD8-AE27-59C1D55121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873667-1249-4A2A-89CC-989F687F6965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837D6E-BF67-4DAF-B472-84EC7325E7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E12955-C617-41F6-803F-2107CDE649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5DE6D-9D21-44E9-BDE7-C15B530CE6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634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7091C-2EAA-4EB4-A248-D28C67D85F71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6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89066C-83C7-41F4-A0B3-1A384F493B4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6532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A408A-27E2-43EE-9688-E045F6640519}" type="datetimeFigureOut">
              <a:rPr kumimoji="1" lang="ja-JP" altLang="en-US" smtClean="0"/>
              <a:t>2021/5/18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8B3F3-FF77-45BC-A0B5-9CBC43763F8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32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D5AD654-D676-4842-A216-1F6784A8B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61473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kumimoji="1" lang="ja-JP" altLang="en-US" sz="6000" dirty="0"/>
              <a:t>ヘルスケア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B6FD9D-D67D-400F-8668-47A7AEA3DD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686844"/>
            <a:ext cx="10515600" cy="4351338"/>
          </a:xfrm>
        </p:spPr>
        <p:txBody>
          <a:bodyPr/>
          <a:lstStyle/>
          <a:p>
            <a:pPr marL="0" indent="0" algn="ctr">
              <a:buNone/>
            </a:pPr>
            <a:r>
              <a:rPr kumimoji="1" lang="ja-JP" altLang="en-US" sz="3600" dirty="0"/>
              <a:t>第１回レポート（オランダ）</a:t>
            </a:r>
            <a:endParaRPr kumimoji="1" lang="en-US" altLang="ja-JP" sz="3600" dirty="0"/>
          </a:p>
          <a:p>
            <a:pPr marL="0" indent="0" algn="ctr">
              <a:buNone/>
            </a:pPr>
            <a:endParaRPr lang="en-US" altLang="ja-JP" sz="3600" dirty="0"/>
          </a:p>
          <a:p>
            <a:pPr marL="0" indent="0" algn="ctr">
              <a:buNone/>
            </a:pPr>
            <a:endParaRPr kumimoji="1" lang="en-US" altLang="ja-JP" dirty="0"/>
          </a:p>
          <a:p>
            <a:pPr marL="0" indent="0" algn="ctr">
              <a:buNone/>
            </a:pPr>
            <a:r>
              <a:rPr lang="ja-JP" altLang="en-US" sz="2400" dirty="0"/>
              <a:t>出典</a:t>
            </a:r>
            <a:endParaRPr lang="en-US" altLang="ja-JP" sz="2400" dirty="0"/>
          </a:p>
          <a:p>
            <a:pPr marL="0" indent="0" algn="ctr">
              <a:buNone/>
            </a:pPr>
            <a:r>
              <a:rPr kumimoji="1" lang="en-US" altLang="ja-JP" sz="2400" dirty="0"/>
              <a:t>OECD Health Statistics 2020</a:t>
            </a:r>
          </a:p>
          <a:p>
            <a:pPr marL="0" indent="0" algn="ctr">
              <a:buNone/>
            </a:pPr>
            <a:r>
              <a:rPr lang="en-US" altLang="ja-JP" sz="2400" dirty="0"/>
              <a:t>Institute for Health Metrics and Evaluation (IHME)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721968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2F02D2-4306-FF4C-AC3A-346AE7B85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147" y="204134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solidFill>
                  <a:schemeClr val="bg1">
                    <a:lumMod val="25000"/>
                  </a:schemeClr>
                </a:solidFill>
                <a:latin typeface="+mj-ea"/>
              </a:rPr>
              <a:t>死亡・障碍を引き起こす危険因子</a:t>
            </a:r>
            <a:r>
              <a:rPr kumimoji="1" lang="en-US" altLang="ja-JP" dirty="0">
                <a:solidFill>
                  <a:schemeClr val="bg1">
                    <a:lumMod val="25000"/>
                  </a:schemeClr>
                </a:solidFill>
                <a:latin typeface="+mj-ea"/>
              </a:rPr>
              <a:t>TOP10</a:t>
            </a:r>
            <a:endParaRPr kumimoji="1" lang="ja-JP" altLang="en-US" dirty="0">
              <a:solidFill>
                <a:schemeClr val="bg1">
                  <a:lumMod val="25000"/>
                </a:schemeClr>
              </a:solidFill>
              <a:latin typeface="+mj-ea"/>
            </a:endParaRPr>
          </a:p>
        </p:txBody>
      </p:sp>
      <p:pic>
        <p:nvPicPr>
          <p:cNvPr id="4" name="図 4">
            <a:extLst>
              <a:ext uri="{FF2B5EF4-FFF2-40B4-BE49-F238E27FC236}">
                <a16:creationId xmlns:a16="http://schemas.microsoft.com/office/drawing/2014/main" id="{D7B3C3ED-A39D-3C4E-9538-674E5E68EA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526" y="1348268"/>
            <a:ext cx="11108841" cy="4963178"/>
          </a:xfrm>
          <a:prstGeom prst="rect">
            <a:avLst/>
          </a:prstGeo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ECAED6-840E-2742-A05F-0D30F65877CB}"/>
              </a:ext>
            </a:extLst>
          </p:cNvPr>
          <p:cNvSpPr txBox="1"/>
          <p:nvPr/>
        </p:nvSpPr>
        <p:spPr>
          <a:xfrm>
            <a:off x="529468" y="6284534"/>
            <a:ext cx="650088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400" dirty="0">
                <a:solidFill>
                  <a:schemeClr val="bg1">
                    <a:lumMod val="25000"/>
                  </a:schemeClr>
                </a:solidFill>
              </a:rPr>
              <a:t>出典</a:t>
            </a:r>
            <a:r>
              <a:rPr lang="en-US" altLang="ja-JP" sz="1400" dirty="0">
                <a:solidFill>
                  <a:schemeClr val="bg1">
                    <a:lumMod val="25000"/>
                  </a:schemeClr>
                </a:solidFill>
              </a:rPr>
              <a:t>:Institute for Health Metrics and Evaluation (IHME)</a:t>
            </a:r>
            <a:endParaRPr lang="ja-JP" altLang="en-US" sz="1400" dirty="0">
              <a:solidFill>
                <a:schemeClr val="bg1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62478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63B369-03E3-434B-80B5-9521CD16F9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9661" y="404883"/>
            <a:ext cx="10515600" cy="774562"/>
          </a:xfrm>
        </p:spPr>
        <p:txBody>
          <a:bodyPr/>
          <a:lstStyle/>
          <a:p>
            <a:r>
              <a:rPr kumimoji="1" lang="ja-JP" altLang="en-US" dirty="0"/>
              <a:t>基礎的データのまとめ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544770B-09AF-4CC6-8D4E-F7EABF3696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9661" y="1325218"/>
            <a:ext cx="10969487" cy="5446643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ja-JP" altLang="en-US" b="1" dirty="0"/>
              <a:t>人口関連指標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・総人口は年々増加しているが、出生率が低く、男女ともに平均寿命が伸びているため少子高齢化の傾向にある。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/>
              <a:t>2. </a:t>
            </a:r>
            <a:r>
              <a:rPr lang="ja-JP" altLang="en-US" b="1" dirty="0"/>
              <a:t>主な疾病の死亡率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・疾病による死亡率上位は悪性新生物、脳血管疾患、虚血性心疾患。高齢化による影響を取り除いた年齢調整死亡率は低下傾向にある。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/>
              <a:t>3. </a:t>
            </a:r>
            <a:r>
              <a:rPr lang="ja-JP" altLang="en-US" b="1" dirty="0"/>
              <a:t>保健医療支出の対</a:t>
            </a:r>
            <a:r>
              <a:rPr lang="en-US" altLang="ja-JP" b="1" dirty="0"/>
              <a:t>GDP</a:t>
            </a:r>
            <a:r>
              <a:rPr lang="ja-JP" altLang="en-US" b="1" dirty="0"/>
              <a:t>比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・保健医療支出は</a:t>
            </a:r>
            <a:r>
              <a:rPr kumimoji="1" lang="en-US" altLang="ja-JP" dirty="0"/>
              <a:t>GDP</a:t>
            </a:r>
            <a:r>
              <a:rPr kumimoji="1" lang="ja-JP" altLang="en-US" dirty="0"/>
              <a:t>の</a:t>
            </a:r>
            <a:r>
              <a:rPr kumimoji="1" lang="en-US" altLang="ja-JP" dirty="0"/>
              <a:t>10</a:t>
            </a:r>
            <a:r>
              <a:rPr kumimoji="1" lang="ja-JP" altLang="en-US" dirty="0"/>
              <a:t>％、うち政府</a:t>
            </a:r>
            <a:r>
              <a:rPr lang="en-US" altLang="ja-JP" dirty="0"/>
              <a:t>/</a:t>
            </a:r>
            <a:r>
              <a:rPr lang="ja-JP" altLang="en-US" dirty="0"/>
              <a:t>強制加入制度が</a:t>
            </a:r>
            <a:r>
              <a:rPr lang="en-US" altLang="ja-JP" dirty="0"/>
              <a:t>8</a:t>
            </a:r>
            <a:r>
              <a:rPr lang="ja-JP" altLang="en-US" dirty="0"/>
              <a:t>割を占める。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/>
              <a:t>4. </a:t>
            </a:r>
            <a:r>
              <a:rPr lang="ja-JP" altLang="en-US" b="1" dirty="0"/>
              <a:t>健康に影響する非医療的要因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・男女ともに喫煙率は低下しているが、肥満率は徐々に増加している。アルコール消費量は減少傾向にある。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/>
              <a:t>5. </a:t>
            </a:r>
            <a:r>
              <a:rPr lang="ja-JP" altLang="en-US" b="1" dirty="0"/>
              <a:t>主観的健康度</a:t>
            </a:r>
            <a:endParaRPr lang="en-US" altLang="ja-JP" b="1" dirty="0"/>
          </a:p>
          <a:p>
            <a:pPr marL="0" indent="0">
              <a:buNone/>
            </a:pPr>
            <a:r>
              <a:rPr kumimoji="1" lang="ja-JP" altLang="en-US" dirty="0"/>
              <a:t>　・男女ともに</a:t>
            </a:r>
            <a:r>
              <a:rPr kumimoji="1" lang="en-US" altLang="ja-JP" dirty="0"/>
              <a:t>Good/Very Good</a:t>
            </a:r>
            <a:r>
              <a:rPr kumimoji="1" lang="ja-JP" altLang="en-US" dirty="0"/>
              <a:t>が最も多い</a:t>
            </a:r>
            <a:r>
              <a:rPr lang="ja-JP" altLang="en-US" dirty="0"/>
              <a:t>。男性の方が主観的健康</a:t>
            </a:r>
            <a:r>
              <a:rPr lang="ja-JP" altLang="en-US"/>
              <a:t>度が高い。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b="1" dirty="0"/>
              <a:t>6. </a:t>
            </a:r>
            <a:r>
              <a:rPr lang="ja-JP" altLang="en-US" b="1" dirty="0"/>
              <a:t>死亡・障碍を引き起こす危険因子</a:t>
            </a:r>
            <a:r>
              <a:rPr lang="en-US" altLang="ja-JP" b="1" dirty="0"/>
              <a:t>TOP10</a:t>
            </a:r>
          </a:p>
          <a:p>
            <a:pPr marL="0" indent="0">
              <a:buNone/>
            </a:pPr>
            <a:r>
              <a:rPr kumimoji="1" lang="ja-JP" altLang="en-US" dirty="0"/>
              <a:t>　・順位に大きな変動はない。生活習慣病を引き起こす危険因子が多い。</a:t>
            </a:r>
          </a:p>
        </p:txBody>
      </p:sp>
    </p:spTree>
    <p:extLst>
      <p:ext uri="{BB962C8B-B14F-4D97-AF65-F5344CB8AC3E}">
        <p14:creationId xmlns:p14="http://schemas.microsoft.com/office/powerpoint/2010/main" val="619970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7BD89D9-A851-42DC-A53C-1A27DC13C0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4265" y="219351"/>
            <a:ext cx="10515600" cy="1325563"/>
          </a:xfrm>
        </p:spPr>
        <p:txBody>
          <a:bodyPr/>
          <a:lstStyle/>
          <a:p>
            <a:r>
              <a:rPr kumimoji="1" lang="ja-JP" altLang="en-US" dirty="0">
                <a:latin typeface="+mj-ea"/>
              </a:rPr>
              <a:t>人口関連指標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78B14CCF-E8CD-4EDA-B5F7-E4F144066B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6157582"/>
              </p:ext>
            </p:extLst>
          </p:nvPr>
        </p:nvGraphicFramePr>
        <p:xfrm>
          <a:off x="664265" y="1383471"/>
          <a:ext cx="10863469" cy="44824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08188">
                  <a:extLst>
                    <a:ext uri="{9D8B030D-6E8A-4147-A177-3AD203B41FA5}">
                      <a16:colId xmlns:a16="http://schemas.microsoft.com/office/drawing/2014/main" val="2355352343"/>
                    </a:ext>
                  </a:extLst>
                </a:gridCol>
                <a:gridCol w="2708188">
                  <a:extLst>
                    <a:ext uri="{9D8B030D-6E8A-4147-A177-3AD203B41FA5}">
                      <a16:colId xmlns:a16="http://schemas.microsoft.com/office/drawing/2014/main" val="122606085"/>
                    </a:ext>
                  </a:extLst>
                </a:gridCol>
                <a:gridCol w="2708188">
                  <a:extLst>
                    <a:ext uri="{9D8B030D-6E8A-4147-A177-3AD203B41FA5}">
                      <a16:colId xmlns:a16="http://schemas.microsoft.com/office/drawing/2014/main" val="1296901550"/>
                    </a:ext>
                  </a:extLst>
                </a:gridCol>
                <a:gridCol w="2738905">
                  <a:extLst>
                    <a:ext uri="{9D8B030D-6E8A-4147-A177-3AD203B41FA5}">
                      <a16:colId xmlns:a16="http://schemas.microsoft.com/office/drawing/2014/main" val="373875200"/>
                    </a:ext>
                  </a:extLst>
                </a:gridCol>
              </a:tblGrid>
              <a:tr h="640344">
                <a:tc>
                  <a:txBody>
                    <a:bodyPr/>
                    <a:lstStyle/>
                    <a:p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523082"/>
                  </a:ext>
                </a:extLst>
              </a:tr>
              <a:tr h="640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総人口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15,925,505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16,615,390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17,131,295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人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2834688"/>
                  </a:ext>
                </a:extLst>
              </a:tr>
              <a:tr h="6403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65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歳以上割合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13.6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15.4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18.7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2602588"/>
                  </a:ext>
                </a:extLst>
              </a:tr>
              <a:tr h="640344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80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歳以上割合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3.2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4.0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4.5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596098"/>
                  </a:ext>
                </a:extLst>
              </a:tr>
              <a:tr h="640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出生率*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1.7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1.8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1.7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290673"/>
                  </a:ext>
                </a:extLst>
              </a:tr>
              <a:tr h="640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女性平均寿命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80.7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83.0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83.4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7415516"/>
                  </a:ext>
                </a:extLst>
              </a:tr>
              <a:tr h="640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男性平均寿命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75.6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歳</a:t>
                      </a:r>
                      <a:endParaRPr kumimoji="1" lang="en-US" altLang="ja-JP" sz="24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78.9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80.2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歳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3344234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7152FF3-F1E0-4AD0-993A-95B5DDEB8303}"/>
              </a:ext>
            </a:extLst>
          </p:cNvPr>
          <p:cNvSpPr txBox="1"/>
          <p:nvPr/>
        </p:nvSpPr>
        <p:spPr>
          <a:xfrm>
            <a:off x="664265" y="6136104"/>
            <a:ext cx="105222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+mn-ea"/>
              </a:rPr>
              <a:t>*</a:t>
            </a:r>
            <a:r>
              <a:rPr kumimoji="1" lang="ja-JP" altLang="en-US" dirty="0">
                <a:latin typeface="+mn-ea"/>
              </a:rPr>
              <a:t>合計特殊出生率：その年における各年齢（</a:t>
            </a:r>
            <a:r>
              <a:rPr kumimoji="1" lang="en-US" altLang="ja-JP" dirty="0">
                <a:latin typeface="+mn-ea"/>
              </a:rPr>
              <a:t>15</a:t>
            </a:r>
            <a:r>
              <a:rPr kumimoji="1" lang="ja-JP" altLang="en-US" dirty="0">
                <a:latin typeface="+mn-ea"/>
              </a:rPr>
              <a:t>～</a:t>
            </a:r>
            <a:r>
              <a:rPr kumimoji="1" lang="en-US" altLang="ja-JP" dirty="0">
                <a:latin typeface="+mn-ea"/>
              </a:rPr>
              <a:t>49</a:t>
            </a:r>
            <a:r>
              <a:rPr kumimoji="1" lang="ja-JP" altLang="en-US" dirty="0">
                <a:latin typeface="+mn-ea"/>
              </a:rPr>
              <a:t>歳）の女性の出生率を合計したもの</a:t>
            </a:r>
          </a:p>
        </p:txBody>
      </p:sp>
    </p:spTree>
    <p:extLst>
      <p:ext uri="{BB962C8B-B14F-4D97-AF65-F5344CB8AC3E}">
        <p14:creationId xmlns:p14="http://schemas.microsoft.com/office/powerpoint/2010/main" val="24377275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6">
            <a:extLst>
              <a:ext uri="{FF2B5EF4-FFF2-40B4-BE49-F238E27FC236}">
                <a16:creationId xmlns:a16="http://schemas.microsoft.com/office/drawing/2014/main" id="{4DEF87D2-D7C3-4340-96D3-B41100EB40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30586"/>
            <a:ext cx="11958457" cy="4731937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A1D5464-5F0F-7949-B5F8-3FA694567721}"/>
              </a:ext>
            </a:extLst>
          </p:cNvPr>
          <p:cNvSpPr txBox="1"/>
          <p:nvPr/>
        </p:nvSpPr>
        <p:spPr>
          <a:xfrm>
            <a:off x="729040" y="425201"/>
            <a:ext cx="536696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4400" dirty="0">
                <a:solidFill>
                  <a:schemeClr val="bg1">
                    <a:lumMod val="25000"/>
                  </a:schemeClr>
                </a:solidFill>
                <a:latin typeface="+mj-ea"/>
                <a:ea typeface="+mj-ea"/>
              </a:rPr>
              <a:t>年齢別人口構成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1BFE26E-0C54-F447-A1C5-4F9E709F8974}"/>
              </a:ext>
            </a:extLst>
          </p:cNvPr>
          <p:cNvSpPr txBox="1"/>
          <p:nvPr/>
        </p:nvSpPr>
        <p:spPr>
          <a:xfrm>
            <a:off x="729040" y="6234881"/>
            <a:ext cx="6531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ja-JP" altLang="en-US" sz="1400" dirty="0">
                <a:solidFill>
                  <a:schemeClr val="bg1">
                    <a:lumMod val="25000"/>
                  </a:schemeClr>
                </a:solidFill>
              </a:rPr>
              <a:t>出典</a:t>
            </a:r>
            <a:r>
              <a:rPr lang="en-US" altLang="ja-JP" sz="1400" dirty="0">
                <a:solidFill>
                  <a:schemeClr val="bg1">
                    <a:lumMod val="25000"/>
                  </a:schemeClr>
                </a:solidFill>
              </a:rPr>
              <a:t>:Institute for Health Metrics and Evaluation (IHME)</a:t>
            </a:r>
            <a:endParaRPr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038696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E1228C1-460F-47D9-BE1A-AB03C76CB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5861" y="635312"/>
            <a:ext cx="9998969" cy="697779"/>
          </a:xfrm>
        </p:spPr>
        <p:txBody>
          <a:bodyPr>
            <a:normAutofit fontScale="90000"/>
          </a:bodyPr>
          <a:lstStyle/>
          <a:p>
            <a:pPr algn="l"/>
            <a:r>
              <a:rPr lang="ja-JP" altLang="en-US" sz="4900" dirty="0"/>
              <a:t>主な疾病の死亡率（</a:t>
            </a:r>
            <a:r>
              <a:rPr lang="en-US" altLang="ja-JP" sz="4900" dirty="0">
                <a:latin typeface="+mj-ea"/>
              </a:rPr>
              <a:t>crude rates</a:t>
            </a:r>
            <a:r>
              <a:rPr lang="ja-JP" altLang="en-US" sz="4900" dirty="0">
                <a:latin typeface="+mj-ea"/>
              </a:rPr>
              <a:t>）*</a:t>
            </a:r>
            <a:endParaRPr lang="ja-JP" altLang="en-US" sz="4900" dirty="0"/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EF0C834-A451-46B3-9E4E-F4F27AD97B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3DA66330-1786-4C08-8CD3-137A919C345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6439087"/>
              </p:ext>
            </p:extLst>
          </p:nvPr>
        </p:nvGraphicFramePr>
        <p:xfrm>
          <a:off x="675861" y="1444486"/>
          <a:ext cx="10815970" cy="46224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0378">
                  <a:extLst>
                    <a:ext uri="{9D8B030D-6E8A-4147-A177-3AD203B41FA5}">
                      <a16:colId xmlns:a16="http://schemas.microsoft.com/office/drawing/2014/main" val="378733675"/>
                    </a:ext>
                  </a:extLst>
                </a:gridCol>
                <a:gridCol w="2766749">
                  <a:extLst>
                    <a:ext uri="{9D8B030D-6E8A-4147-A177-3AD203B41FA5}">
                      <a16:colId xmlns:a16="http://schemas.microsoft.com/office/drawing/2014/main" val="3988950170"/>
                    </a:ext>
                  </a:extLst>
                </a:gridCol>
                <a:gridCol w="2652974">
                  <a:extLst>
                    <a:ext uri="{9D8B030D-6E8A-4147-A177-3AD203B41FA5}">
                      <a16:colId xmlns:a16="http://schemas.microsoft.com/office/drawing/2014/main" val="2878188699"/>
                    </a:ext>
                  </a:extLst>
                </a:gridCol>
                <a:gridCol w="2615869">
                  <a:extLst>
                    <a:ext uri="{9D8B030D-6E8A-4147-A177-3AD203B41FA5}">
                      <a16:colId xmlns:a16="http://schemas.microsoft.com/office/drawing/2014/main" val="1148084315"/>
                    </a:ext>
                  </a:extLst>
                </a:gridCol>
              </a:tblGrid>
              <a:tr h="577811">
                <a:tc>
                  <a:txBody>
                    <a:bodyPr/>
                    <a:lstStyle/>
                    <a:p>
                      <a:pPr algn="ctr"/>
                      <a:endParaRPr kumimoji="1" lang="ja-JP" altLang="en-US" sz="1500" dirty="0"/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3133160057"/>
                  </a:ext>
                </a:extLst>
              </a:tr>
              <a:tr h="577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全死因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882.4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818.9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876.8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3262894031"/>
                  </a:ext>
                </a:extLst>
              </a:tr>
              <a:tr h="577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悪性新生物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237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255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262.1</a:t>
                      </a: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132264658"/>
                  </a:ext>
                </a:extLst>
              </a:tr>
              <a:tr h="577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虚血性心疾患</a:t>
                      </a:r>
                      <a:endParaRPr kumimoji="1" lang="en-US" altLang="ja-JP" sz="24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109.5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62.5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48.7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1608890983"/>
                  </a:ext>
                </a:extLst>
              </a:tr>
              <a:tr h="577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脳血管疾患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76.5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53.2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53.7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859989037"/>
                  </a:ext>
                </a:extLst>
              </a:tr>
              <a:tr h="577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肺炎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41.2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30.4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20.7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2257934451"/>
                  </a:ext>
                </a:extLst>
              </a:tr>
              <a:tr h="577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糖尿病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21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18.1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16.2</a:t>
                      </a: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1520918410"/>
                  </a:ext>
                </a:extLst>
              </a:tr>
              <a:tr h="5778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インフルエンザ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2.3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0.1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2.9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2162348635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3440B97-62D1-489D-BEB0-83F2DDB2FC8C}"/>
              </a:ext>
            </a:extLst>
          </p:cNvPr>
          <p:cNvSpPr txBox="1"/>
          <p:nvPr/>
        </p:nvSpPr>
        <p:spPr>
          <a:xfrm>
            <a:off x="675861" y="6285418"/>
            <a:ext cx="6317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kumimoji="0" lang="ja-JP" altLang="en-US" dirty="0">
                <a:solidFill>
                  <a:prstClr val="black"/>
                </a:solidFill>
                <a:latin typeface="+mn-ea"/>
              </a:rPr>
              <a:t>*人口の年齢構成を補正していない人口</a:t>
            </a:r>
            <a:r>
              <a:rPr kumimoji="0" lang="en-US" altLang="ja-JP" dirty="0">
                <a:solidFill>
                  <a:prstClr val="black"/>
                </a:solidFill>
                <a:latin typeface="+mn-ea"/>
              </a:rPr>
              <a:t>10</a:t>
            </a:r>
            <a:r>
              <a:rPr kumimoji="0" lang="ja-JP" altLang="en-US" dirty="0">
                <a:solidFill>
                  <a:prstClr val="black"/>
                </a:solidFill>
                <a:latin typeface="+mn-ea"/>
              </a:rPr>
              <a:t>万対死亡率</a:t>
            </a:r>
          </a:p>
        </p:txBody>
      </p:sp>
    </p:spTree>
    <p:extLst>
      <p:ext uri="{BB962C8B-B14F-4D97-AF65-F5344CB8AC3E}">
        <p14:creationId xmlns:p14="http://schemas.microsoft.com/office/powerpoint/2010/main" val="1985142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B467D3-93A9-4ACB-94D0-0C4A4684F8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1913" y="503148"/>
            <a:ext cx="10665628" cy="731835"/>
          </a:xfrm>
        </p:spPr>
        <p:txBody>
          <a:bodyPr>
            <a:noAutofit/>
          </a:bodyPr>
          <a:lstStyle/>
          <a:p>
            <a:pPr algn="l"/>
            <a:r>
              <a:rPr lang="ja-JP" altLang="en-US" sz="4400" dirty="0">
                <a:latin typeface="+mj-ea"/>
              </a:rPr>
              <a:t>主疾病の死亡率（</a:t>
            </a:r>
            <a:r>
              <a:rPr lang="en-US" altLang="ja-JP" sz="4400" dirty="0">
                <a:latin typeface="+mj-ea"/>
              </a:rPr>
              <a:t>standardized rates</a:t>
            </a:r>
            <a:r>
              <a:rPr lang="ja-JP" altLang="en-US" sz="4400" dirty="0">
                <a:latin typeface="+mj-ea"/>
              </a:rPr>
              <a:t>）* 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095D02D5-1A53-46C9-B31C-FFB2BFD09DC0}"/>
              </a:ext>
            </a:extLst>
          </p:cNvPr>
          <p:cNvSpPr txBox="1"/>
          <p:nvPr/>
        </p:nvSpPr>
        <p:spPr>
          <a:xfrm>
            <a:off x="771912" y="6248490"/>
            <a:ext cx="6165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kumimoji="0" lang="ja-JP" altLang="en-US" dirty="0">
                <a:solidFill>
                  <a:prstClr val="black"/>
                </a:solidFill>
                <a:latin typeface="+mn-ea"/>
              </a:rPr>
              <a:t>*人口の年齢構成を補正した人口</a:t>
            </a:r>
            <a:r>
              <a:rPr kumimoji="0" lang="en-US" altLang="ja-JP" dirty="0">
                <a:solidFill>
                  <a:prstClr val="black"/>
                </a:solidFill>
                <a:latin typeface="+mn-ea"/>
              </a:rPr>
              <a:t>10</a:t>
            </a:r>
            <a:r>
              <a:rPr kumimoji="0" lang="ja-JP" altLang="en-US" dirty="0">
                <a:solidFill>
                  <a:prstClr val="black"/>
                </a:solidFill>
                <a:latin typeface="+mn-ea"/>
              </a:rPr>
              <a:t>万対死亡率</a:t>
            </a:r>
          </a:p>
        </p:txBody>
      </p:sp>
      <p:graphicFrame>
        <p:nvGraphicFramePr>
          <p:cNvPr id="8" name="表 8">
            <a:extLst>
              <a:ext uri="{FF2B5EF4-FFF2-40B4-BE49-F238E27FC236}">
                <a16:creationId xmlns:a16="http://schemas.microsoft.com/office/drawing/2014/main" id="{464A9937-C932-42F9-946D-95BF2E41B2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2902088"/>
              </p:ext>
            </p:extLst>
          </p:nvPr>
        </p:nvGraphicFramePr>
        <p:xfrm>
          <a:off x="771912" y="1325217"/>
          <a:ext cx="10665629" cy="46403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2681">
                  <a:extLst>
                    <a:ext uri="{9D8B030D-6E8A-4147-A177-3AD203B41FA5}">
                      <a16:colId xmlns:a16="http://schemas.microsoft.com/office/drawing/2014/main" val="3603056060"/>
                    </a:ext>
                  </a:extLst>
                </a:gridCol>
                <a:gridCol w="2568534">
                  <a:extLst>
                    <a:ext uri="{9D8B030D-6E8A-4147-A177-3AD203B41FA5}">
                      <a16:colId xmlns:a16="http://schemas.microsoft.com/office/drawing/2014/main" val="4039078449"/>
                    </a:ext>
                  </a:extLst>
                </a:gridCol>
                <a:gridCol w="2662402">
                  <a:extLst>
                    <a:ext uri="{9D8B030D-6E8A-4147-A177-3AD203B41FA5}">
                      <a16:colId xmlns:a16="http://schemas.microsoft.com/office/drawing/2014/main" val="1875612025"/>
                    </a:ext>
                  </a:extLst>
                </a:gridCol>
                <a:gridCol w="2552012">
                  <a:extLst>
                    <a:ext uri="{9D8B030D-6E8A-4147-A177-3AD203B41FA5}">
                      <a16:colId xmlns:a16="http://schemas.microsoft.com/office/drawing/2014/main" val="1670987628"/>
                    </a:ext>
                  </a:extLst>
                </a:gridCol>
              </a:tblGrid>
              <a:tr h="610884">
                <a:tc>
                  <a:txBody>
                    <a:bodyPr/>
                    <a:lstStyle/>
                    <a:p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 marL="68580" marR="68580" marT="34291" marB="34291" anchor="ctr"/>
                </a:tc>
                <a:extLst>
                  <a:ext uri="{0D108BD9-81ED-4DB2-BD59-A6C34878D82A}">
                    <a16:rowId xmlns:a16="http://schemas.microsoft.com/office/drawing/2014/main" val="2935090931"/>
                  </a:ext>
                </a:extLst>
              </a:tr>
              <a:tr h="5743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全死因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955.2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789.5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740.5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1955967815"/>
                  </a:ext>
                </a:extLst>
              </a:tr>
              <a:tr h="5743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悪性新生物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258.3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240.1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217.7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176104306"/>
                  </a:ext>
                </a:extLst>
              </a:tr>
              <a:tr h="5743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虚血性心疾患</a:t>
                      </a:r>
                      <a:endParaRPr kumimoji="1" lang="en-US" altLang="ja-JP" sz="2400" b="1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122.5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60.1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40.8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649980461"/>
                  </a:ext>
                </a:extLst>
              </a:tr>
              <a:tr h="5743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脳血管疾患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88.4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51.8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45.3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1143514592"/>
                  </a:ext>
                </a:extLst>
              </a:tr>
              <a:tr h="5743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肺炎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49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29.9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17.5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3578845525"/>
                  </a:ext>
                </a:extLst>
              </a:tr>
              <a:tr h="5743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糖尿病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23.9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17.4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13.6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2690744513"/>
                  </a:ext>
                </a:extLst>
              </a:tr>
              <a:tr h="58321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インフルエンザ</a:t>
                      </a:r>
                    </a:p>
                  </a:txBody>
                  <a:tcPr marL="68580" marR="68580" marT="34291" marB="34291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0.1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2.4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marL="68580" marR="68580" marT="34291" marB="34291"/>
                </a:tc>
                <a:extLst>
                  <a:ext uri="{0D108BD9-81ED-4DB2-BD59-A6C34878D82A}">
                    <a16:rowId xmlns:a16="http://schemas.microsoft.com/office/drawing/2014/main" val="27853464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775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B2080FA-0792-468E-8AEB-3403E180DE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515" y="272357"/>
            <a:ext cx="10515600" cy="1325563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+mj-ea"/>
              </a:rPr>
              <a:t>保険医療支出</a:t>
            </a:r>
            <a:r>
              <a:rPr kumimoji="1" lang="en-US" altLang="ja-JP" dirty="0">
                <a:latin typeface="+mj-ea"/>
              </a:rPr>
              <a:t>*</a:t>
            </a:r>
            <a:r>
              <a:rPr kumimoji="1" lang="ja-JP" altLang="en-US" dirty="0">
                <a:latin typeface="+mj-ea"/>
              </a:rPr>
              <a:t>の対ＧＤＰ比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5AD7BDCC-D02C-4876-82EA-CB70950C762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1372568"/>
              </p:ext>
            </p:extLst>
          </p:nvPr>
        </p:nvGraphicFramePr>
        <p:xfrm>
          <a:off x="677516" y="1425642"/>
          <a:ext cx="10836969" cy="450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9862">
                  <a:extLst>
                    <a:ext uri="{9D8B030D-6E8A-4147-A177-3AD203B41FA5}">
                      <a16:colId xmlns:a16="http://schemas.microsoft.com/office/drawing/2014/main" val="54945509"/>
                    </a:ext>
                  </a:extLst>
                </a:gridCol>
                <a:gridCol w="2692369">
                  <a:extLst>
                    <a:ext uri="{9D8B030D-6E8A-4147-A177-3AD203B41FA5}">
                      <a16:colId xmlns:a16="http://schemas.microsoft.com/office/drawing/2014/main" val="2399753811"/>
                    </a:ext>
                  </a:extLst>
                </a:gridCol>
                <a:gridCol w="2692369">
                  <a:extLst>
                    <a:ext uri="{9D8B030D-6E8A-4147-A177-3AD203B41FA5}">
                      <a16:colId xmlns:a16="http://schemas.microsoft.com/office/drawing/2014/main" val="1210715571"/>
                    </a:ext>
                  </a:extLst>
                </a:gridCol>
                <a:gridCol w="2692369">
                  <a:extLst>
                    <a:ext uri="{9D8B030D-6E8A-4147-A177-3AD203B41FA5}">
                      <a16:colId xmlns:a16="http://schemas.microsoft.com/office/drawing/2014/main" val="2598145304"/>
                    </a:ext>
                  </a:extLst>
                </a:gridCol>
              </a:tblGrid>
              <a:tr h="729802">
                <a:tc>
                  <a:txBody>
                    <a:bodyPr/>
                    <a:lstStyle/>
                    <a:p>
                      <a:pPr algn="ctr"/>
                      <a:endParaRPr kumimoji="1" lang="ja-JP" altLang="en-US" sz="180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2010</a:t>
                      </a:r>
                      <a:r>
                        <a:rPr kumimoji="1" lang="ja-JP" altLang="en-US" sz="2400" dirty="0"/>
                        <a:t>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2015</a:t>
                      </a:r>
                      <a:r>
                        <a:rPr kumimoji="1" lang="ja-JP" altLang="en-US" sz="2400" dirty="0"/>
                        <a:t>年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2018</a:t>
                      </a:r>
                      <a:r>
                        <a:rPr kumimoji="1" lang="ja-JP" altLang="en-US" sz="2400" dirty="0"/>
                        <a:t>年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298235724"/>
                  </a:ext>
                </a:extLst>
              </a:tr>
              <a:tr h="7298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保険医療支出合計</a:t>
                      </a:r>
                      <a:endParaRPr kumimoji="1" lang="en-US" altLang="ja-JP" sz="1800" b="1" dirty="0"/>
                    </a:p>
                    <a:p>
                      <a:pPr algn="ctr"/>
                      <a:r>
                        <a:rPr kumimoji="1" lang="en-US" altLang="ja-JP" sz="1400" b="0" dirty="0"/>
                        <a:t>All Financing Schemes</a:t>
                      </a:r>
                      <a:endParaRPr kumimoji="1" lang="ja-JP" altLang="en-US" sz="14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10.2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10.3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10.0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4062435143"/>
                  </a:ext>
                </a:extLst>
              </a:tr>
              <a:tr h="7298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うち政府</a:t>
                      </a:r>
                      <a:r>
                        <a:rPr kumimoji="1" lang="en-US" altLang="ja-JP" sz="1800" b="1" dirty="0"/>
                        <a:t>/</a:t>
                      </a:r>
                      <a:r>
                        <a:rPr kumimoji="1" lang="ja-JP" altLang="en-US" sz="1800" b="1" dirty="0"/>
                        <a:t>強制加入制度</a:t>
                      </a:r>
                      <a:endParaRPr kumimoji="1" lang="en-US" altLang="ja-JP" sz="1800" b="1" dirty="0"/>
                    </a:p>
                    <a:p>
                      <a:pPr algn="ctr"/>
                      <a:r>
                        <a:rPr kumimoji="1" lang="en-US" altLang="ja-JP" sz="1400" b="0" dirty="0"/>
                        <a:t>Government/Compulsory Schemes</a:t>
                      </a:r>
                      <a:endParaRPr kumimoji="1" lang="ja-JP" altLang="en-US" sz="14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8.5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8.4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8.2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99792471"/>
                  </a:ext>
                </a:extLst>
              </a:tr>
              <a:tr h="7298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うち任意加入制度</a:t>
                      </a:r>
                      <a:endParaRPr kumimoji="1" lang="en-US" altLang="ja-JP" sz="1800" b="1" dirty="0"/>
                    </a:p>
                    <a:p>
                      <a:pPr algn="ctr"/>
                      <a:r>
                        <a:rPr kumimoji="1" lang="en-US" altLang="ja-JP" sz="1400" b="0" dirty="0"/>
                        <a:t>Voluntary health care payment schemes</a:t>
                      </a:r>
                      <a:endParaRPr kumimoji="1" lang="ja-JP" altLang="en-US" sz="14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0.8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0.8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0.7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692088160"/>
                  </a:ext>
                </a:extLst>
              </a:tr>
              <a:tr h="7298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うち家計支出</a:t>
                      </a:r>
                      <a:endParaRPr kumimoji="1" lang="en-US" altLang="ja-JP" sz="1800" b="1" dirty="0"/>
                    </a:p>
                    <a:p>
                      <a:pPr algn="ctr"/>
                      <a:r>
                        <a:rPr kumimoji="1" lang="en-US" altLang="ja-JP" sz="1400" b="0" dirty="0"/>
                        <a:t>House out-of-pocket payments</a:t>
                      </a:r>
                      <a:endParaRPr kumimoji="1" lang="ja-JP" altLang="en-US" sz="14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0.9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1.2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1.1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1639831688"/>
                  </a:ext>
                </a:extLst>
              </a:tr>
              <a:tr h="72980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（うち予防的支出）</a:t>
                      </a:r>
                      <a:endParaRPr kumimoji="1" lang="en-US" altLang="ja-JP" sz="1800" b="1" dirty="0"/>
                    </a:p>
                    <a:p>
                      <a:pPr algn="ctr"/>
                      <a:r>
                        <a:rPr kumimoji="1" lang="en-US" altLang="ja-JP" sz="1400" b="0" dirty="0"/>
                        <a:t>Preventive care</a:t>
                      </a:r>
                      <a:endParaRPr kumimoji="1" lang="ja-JP" altLang="en-US" sz="1400" b="0" dirty="0"/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0.4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0.4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0.3</a:t>
                      </a:r>
                      <a:r>
                        <a:rPr kumimoji="1" lang="ja-JP" altLang="en-US" sz="2400" dirty="0"/>
                        <a:t>％</a:t>
                      </a:r>
                    </a:p>
                  </a:txBody>
                  <a:tcPr anchor="ctr" anchorCtr="1"/>
                </a:tc>
                <a:extLst>
                  <a:ext uri="{0D108BD9-81ED-4DB2-BD59-A6C34878D82A}">
                    <a16:rowId xmlns:a16="http://schemas.microsoft.com/office/drawing/2014/main" val="3017653186"/>
                  </a:ext>
                </a:extLst>
              </a:tr>
            </a:tbl>
          </a:graphicData>
        </a:graphic>
      </p:graphicFrame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6CDE202-4004-4E6C-8231-E44574EC2E18}"/>
              </a:ext>
            </a:extLst>
          </p:cNvPr>
          <p:cNvSpPr txBox="1"/>
          <p:nvPr/>
        </p:nvSpPr>
        <p:spPr>
          <a:xfrm>
            <a:off x="677515" y="6216311"/>
            <a:ext cx="115144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+mn-ea"/>
              </a:rPr>
              <a:t>*Current expenditure on health(all functions)</a:t>
            </a:r>
            <a:endParaRPr kumimoji="1" lang="ja-JP" altLang="en-US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19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196D34-0E4F-4E32-BE99-056EB080E6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2263" y="373703"/>
            <a:ext cx="10839635" cy="76858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400" dirty="0">
                <a:latin typeface="+mj-ea"/>
              </a:rPr>
              <a:t>健康に影響する医療的要因*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9161D1-4A14-4815-9614-5DA9519CE54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2263" y="5890334"/>
            <a:ext cx="10165920" cy="967666"/>
          </a:xfrm>
        </p:spPr>
        <p:txBody>
          <a:bodyPr>
            <a:normAutofit/>
          </a:bodyPr>
          <a:lstStyle/>
          <a:p>
            <a:r>
              <a:rPr kumimoji="1" lang="ja-JP" altLang="en-US" sz="1800" dirty="0">
                <a:latin typeface="+mn-ea"/>
              </a:rPr>
              <a:t>*</a:t>
            </a:r>
            <a:r>
              <a:rPr lang="en-US" altLang="ja-JP" sz="1800" b="0" i="0" dirty="0">
                <a:solidFill>
                  <a:srgbClr val="222222"/>
                </a:solidFill>
                <a:effectLst/>
                <a:latin typeface="+mn-ea"/>
              </a:rPr>
              <a:t>Non-medical Determinants of Health</a:t>
            </a:r>
            <a:endParaRPr kumimoji="1" lang="en-US" altLang="ja-JP" sz="1800" dirty="0">
              <a:latin typeface="+mn-ea"/>
            </a:endParaRPr>
          </a:p>
          <a:p>
            <a:r>
              <a:rPr lang="ja-JP" altLang="en-US" sz="1800" dirty="0">
                <a:latin typeface="+mn-ea"/>
              </a:rPr>
              <a:t>**</a:t>
            </a:r>
            <a:r>
              <a:rPr lang="en-US" altLang="ja-JP" sz="1800" b="0" i="0" dirty="0">
                <a:solidFill>
                  <a:srgbClr val="222222"/>
                </a:solidFill>
                <a:effectLst/>
                <a:latin typeface="+mn-ea"/>
              </a:rPr>
              <a:t>Obese(BMI30</a:t>
            </a:r>
            <a:r>
              <a:rPr lang="ja-JP" altLang="en-US" sz="1800" b="0" i="0" dirty="0">
                <a:solidFill>
                  <a:srgbClr val="222222"/>
                </a:solidFill>
                <a:effectLst/>
                <a:latin typeface="+mn-ea"/>
              </a:rPr>
              <a:t>以上</a:t>
            </a:r>
            <a:r>
              <a:rPr lang="en-US" altLang="ja-JP" sz="1800" b="0" i="0" dirty="0">
                <a:solidFill>
                  <a:srgbClr val="222222"/>
                </a:solidFill>
                <a:effectLst/>
                <a:latin typeface="+mn-ea"/>
              </a:rPr>
              <a:t>)population, measured</a:t>
            </a:r>
            <a:r>
              <a:rPr lang="ja-JP" altLang="en-US" sz="1800" b="0" i="0" dirty="0">
                <a:solidFill>
                  <a:srgbClr val="222222"/>
                </a:solidFill>
                <a:effectLst/>
                <a:latin typeface="+mn-ea"/>
              </a:rPr>
              <a:t>。他国データは</a:t>
            </a:r>
            <a:r>
              <a:rPr lang="en-US" altLang="ja-JP" sz="1800" b="0" i="0" dirty="0">
                <a:solidFill>
                  <a:srgbClr val="222222"/>
                </a:solidFill>
                <a:effectLst/>
                <a:latin typeface="+mn-ea"/>
              </a:rPr>
              <a:t>Obese population, self-reported</a:t>
            </a:r>
            <a:r>
              <a:rPr lang="ja-JP" altLang="en-US" sz="1800" b="0" i="0" dirty="0">
                <a:solidFill>
                  <a:srgbClr val="222222"/>
                </a:solidFill>
                <a:effectLst/>
                <a:latin typeface="+mn-ea"/>
              </a:rPr>
              <a:t>。</a:t>
            </a:r>
            <a:br>
              <a:rPr lang="en-US" altLang="ja-JP" sz="1800" dirty="0">
                <a:latin typeface="+mn-ea"/>
              </a:rPr>
            </a:br>
            <a:endParaRPr lang="en-US" altLang="ja-JP" sz="1800" dirty="0">
              <a:latin typeface="+mn-ea"/>
            </a:endParaRP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B2E124DE-64B2-4E65-AAAC-6F0DCDF790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523624"/>
              </p:ext>
            </p:extLst>
          </p:nvPr>
        </p:nvGraphicFramePr>
        <p:xfrm>
          <a:off x="732263" y="1363203"/>
          <a:ext cx="10727474" cy="43062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1071">
                  <a:extLst>
                    <a:ext uri="{9D8B030D-6E8A-4147-A177-3AD203B41FA5}">
                      <a16:colId xmlns:a16="http://schemas.microsoft.com/office/drawing/2014/main" val="4036086443"/>
                    </a:ext>
                  </a:extLst>
                </a:gridCol>
                <a:gridCol w="2162665">
                  <a:extLst>
                    <a:ext uri="{9D8B030D-6E8A-4147-A177-3AD203B41FA5}">
                      <a16:colId xmlns:a16="http://schemas.microsoft.com/office/drawing/2014/main" val="3506248620"/>
                    </a:ext>
                  </a:extLst>
                </a:gridCol>
                <a:gridCol w="2681869">
                  <a:extLst>
                    <a:ext uri="{9D8B030D-6E8A-4147-A177-3AD203B41FA5}">
                      <a16:colId xmlns:a16="http://schemas.microsoft.com/office/drawing/2014/main" val="903205783"/>
                    </a:ext>
                  </a:extLst>
                </a:gridCol>
                <a:gridCol w="2681869">
                  <a:extLst>
                    <a:ext uri="{9D8B030D-6E8A-4147-A177-3AD203B41FA5}">
                      <a16:colId xmlns:a16="http://schemas.microsoft.com/office/drawing/2014/main" val="3931859642"/>
                    </a:ext>
                  </a:extLst>
                </a:gridCol>
              </a:tblGrid>
              <a:tr h="690213"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2000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2010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2017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年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34226511"/>
                  </a:ext>
                </a:extLst>
              </a:tr>
              <a:tr h="6902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女性喫煙率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25.4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18.8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14.1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794950"/>
                  </a:ext>
                </a:extLst>
              </a:tr>
              <a:tr h="6902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男性喫煙率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35.0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23.0%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19.5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74796023"/>
                  </a:ext>
                </a:extLst>
              </a:tr>
              <a:tr h="6902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女性肥満率**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8.6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10.2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12.0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775277"/>
                  </a:ext>
                </a:extLst>
              </a:tr>
              <a:tr h="69021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男性肥満率**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9.4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11.4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13.4%</a:t>
                      </a:r>
                      <a:endParaRPr kumimoji="1" lang="ja-JP" altLang="en-US" sz="24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92985055"/>
                  </a:ext>
                </a:extLst>
              </a:tr>
              <a:tr h="8551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純アルコール消費量</a:t>
                      </a:r>
                      <a:endParaRPr kumimoji="1" lang="en-US" altLang="ja-JP" sz="2400" b="1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（</a:t>
                      </a:r>
                      <a:r>
                        <a:rPr kumimoji="1" lang="en-US" altLang="ja-JP" sz="2400" b="1" dirty="0">
                          <a:latin typeface="+mn-ea"/>
                          <a:ea typeface="+mn-ea"/>
                        </a:rPr>
                        <a:t>ℓ</a:t>
                      </a:r>
                      <a:r>
                        <a:rPr kumimoji="1" lang="ja-JP" altLang="en-US" sz="2400" b="1" dirty="0">
                          <a:latin typeface="+mn-ea"/>
                          <a:ea typeface="+mn-ea"/>
                        </a:rPr>
                        <a:t>／人）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10.1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9.1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+mn-ea"/>
                          <a:ea typeface="+mn-ea"/>
                        </a:rPr>
                        <a:t>8.3</a:t>
                      </a:r>
                      <a:r>
                        <a:rPr kumimoji="1" lang="ja-JP" altLang="en-US" sz="2400" dirty="0">
                          <a:latin typeface="+mn-ea"/>
                          <a:ea typeface="+mn-ea"/>
                        </a:rPr>
                        <a:t>％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24127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580026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9285" y="263346"/>
            <a:ext cx="9144000" cy="875770"/>
          </a:xfrm>
        </p:spPr>
        <p:txBody>
          <a:bodyPr>
            <a:normAutofit/>
          </a:bodyPr>
          <a:lstStyle/>
          <a:p>
            <a:pPr algn="l"/>
            <a:r>
              <a:rPr kumimoji="1" lang="ja-JP" altLang="en-US" sz="44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主観的健康度</a:t>
            </a:r>
            <a:r>
              <a:rPr kumimoji="1" lang="en-US" altLang="ja-JP" sz="4400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*</a:t>
            </a:r>
            <a:endParaRPr kumimoji="1" lang="ja-JP" altLang="en-US" sz="4400" dirty="0">
              <a:latin typeface="游ゴシック Light" panose="020B0300000000000000" pitchFamily="50" charset="-128"/>
              <a:ea typeface="游ゴシック Light" panose="020B0300000000000000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262726"/>
              </p:ext>
            </p:extLst>
          </p:nvPr>
        </p:nvGraphicFramePr>
        <p:xfrm>
          <a:off x="749285" y="1345249"/>
          <a:ext cx="10714918" cy="4671238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6287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15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215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215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5215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36904"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2005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2010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2015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43138">
                <a:tc rowSpan="3">
                  <a:txBody>
                    <a:bodyPr/>
                    <a:lstStyle/>
                    <a:p>
                      <a:pPr algn="just"/>
                      <a:endParaRPr kumimoji="1" lang="en-US" altLang="ja-JP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女性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Good/Very</a:t>
                      </a:r>
                      <a:r>
                        <a:rPr kumimoji="1" lang="en-US" altLang="ja-JP" sz="2000" b="1" baseline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Good</a:t>
                      </a:r>
                      <a:endParaRPr kumimoji="1" lang="ja-JP" altLang="en-US" sz="2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73.4%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75.9%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72.6%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770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Not</a:t>
                      </a:r>
                      <a:r>
                        <a:rPr kumimoji="1" lang="en-US" altLang="ja-JP" sz="2000" b="1" baseline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Good/Not Bad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20.8%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18.7%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21.6%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2725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Bad/Very</a:t>
                      </a:r>
                      <a:r>
                        <a:rPr kumimoji="1" lang="en-US" altLang="ja-JP" sz="2000" b="1" baseline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Bad</a:t>
                      </a:r>
                      <a:endParaRPr kumimoji="1" lang="ja-JP" altLang="en-US" sz="2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5.9%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5.4%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5.8%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2446">
                <a:tc rowSpan="3">
                  <a:txBody>
                    <a:bodyPr/>
                    <a:lstStyle/>
                    <a:p>
                      <a:endParaRPr kumimoji="1" lang="en-US" altLang="ja-JP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  <a:p>
                      <a:pPr algn="ctr"/>
                      <a:r>
                        <a:rPr kumimoji="1" lang="ja-JP" altLang="en-US" sz="2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男性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Good/Very</a:t>
                      </a:r>
                      <a:r>
                        <a:rPr kumimoji="1" lang="en-US" altLang="ja-JP" sz="2000" b="1" baseline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Good</a:t>
                      </a:r>
                      <a:endParaRPr kumimoji="1" lang="ja-JP" altLang="en-US" sz="2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79.4%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80.3%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80.1%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84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Not</a:t>
                      </a:r>
                      <a:r>
                        <a:rPr kumimoji="1" lang="en-US" altLang="ja-JP" sz="2000" b="1" baseline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Good/Not Bad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16.1%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15.2%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15.3%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548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Bad/Very</a:t>
                      </a:r>
                      <a:r>
                        <a:rPr kumimoji="1" lang="en-US" altLang="ja-JP" sz="2000" b="1" baseline="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 Bad</a:t>
                      </a:r>
                      <a:endParaRPr kumimoji="1" lang="ja-JP" altLang="en-US" sz="20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4.5%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4.6%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4.6%</a:t>
                      </a:r>
                      <a:endParaRPr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749285" y="6225322"/>
            <a:ext cx="8938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*Perceived health status  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人口の年齢構成は補正されていない（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crude rate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3771792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8200" y="518570"/>
            <a:ext cx="11353800" cy="917228"/>
          </a:xfrm>
        </p:spPr>
        <p:txBody>
          <a:bodyPr>
            <a:normAutofit/>
          </a:bodyPr>
          <a:lstStyle/>
          <a:p>
            <a:r>
              <a:rPr kumimoji="1" lang="ja-JP" altLang="en-US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主観的健康度</a:t>
            </a:r>
            <a:r>
              <a:rPr lang="en-US" altLang="ja-JP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* </a:t>
            </a:r>
            <a:r>
              <a:rPr kumimoji="1" lang="en-US" altLang="ja-JP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Good/Very Good</a:t>
            </a:r>
            <a:r>
              <a:rPr kumimoji="1" lang="ja-JP" altLang="en-US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（</a:t>
            </a:r>
            <a:r>
              <a:rPr kumimoji="1" lang="en-US" altLang="ja-JP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2015</a:t>
            </a:r>
            <a:r>
              <a:rPr kumimoji="1" lang="ja-JP" altLang="en-US" dirty="0">
                <a:latin typeface="游ゴシック Light" panose="020B0300000000000000" pitchFamily="50" charset="-128"/>
                <a:ea typeface="游ゴシック Light" panose="020B0300000000000000" pitchFamily="50" charset="-128"/>
              </a:rPr>
              <a:t>年）</a:t>
            </a: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4324724"/>
              </p:ext>
            </p:extLst>
          </p:nvPr>
        </p:nvGraphicFramePr>
        <p:xfrm>
          <a:off x="838200" y="1465857"/>
          <a:ext cx="10644325" cy="441495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1288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88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288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288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12886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93437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15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25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44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45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～</a:t>
                      </a:r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65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歳以上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女性</a:t>
                      </a:r>
                      <a:endParaRPr kumimoji="1" lang="en-US" altLang="ja-JP" sz="2400" b="1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88.3%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82.3</a:t>
                      </a:r>
                      <a:r>
                        <a:rPr kumimoji="1" lang="ja-JP" altLang="en-US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70.4%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55.6%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男性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90.9%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91.4%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76.7%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64%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高所得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87.1%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低所得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65.7%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高学歴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85.5%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535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低学歴</a:t>
                      </a:r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63%</a:t>
                      </a:r>
                      <a:endParaRPr kumimoji="1" lang="ja-JP" altLang="en-US" sz="2400" dirty="0"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838200" y="6136794"/>
            <a:ext cx="823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ja-JP" dirty="0">
                <a:solidFill>
                  <a:prstClr val="black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*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Perceived health status   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人口の年齢構成は補正されていない（</a:t>
            </a:r>
            <a:r>
              <a:rPr kumimoji="1" lang="en-US" altLang="ja-JP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crude rate</a:t>
            </a:r>
            <a:r>
              <a:rPr kumimoji="1" lang="ja-JP" alt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B0400000000000000" pitchFamily="50" charset="-128"/>
                <a:ea typeface="游ゴシック" panose="020B04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19086579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</TotalTime>
  <Words>799</Words>
  <Application>Microsoft Office PowerPoint</Application>
  <PresentationFormat>ワイド画面</PresentationFormat>
  <Paragraphs>233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4</vt:i4>
      </vt:variant>
      <vt:variant>
        <vt:lpstr>スライド タイトル</vt:lpstr>
      </vt:variant>
      <vt:variant>
        <vt:i4>11</vt:i4>
      </vt:variant>
    </vt:vector>
  </HeadingPairs>
  <TitlesOfParts>
    <vt:vector size="20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1_Office テーマ</vt:lpstr>
      <vt:lpstr>2_Office テーマ</vt:lpstr>
      <vt:lpstr>3_Office テーマ</vt:lpstr>
      <vt:lpstr>ヘルスケア</vt:lpstr>
      <vt:lpstr>人口関連指標</vt:lpstr>
      <vt:lpstr>PowerPoint プレゼンテーション</vt:lpstr>
      <vt:lpstr>主な疾病の死亡率（crude rates）*</vt:lpstr>
      <vt:lpstr>主疾病の死亡率（standardized rates）* </vt:lpstr>
      <vt:lpstr>保険医療支出*の対ＧＤＰ比</vt:lpstr>
      <vt:lpstr>健康に影響する医療的要因*</vt:lpstr>
      <vt:lpstr>主観的健康度*</vt:lpstr>
      <vt:lpstr>主観的健康度* Good/Very Good（2015年）</vt:lpstr>
      <vt:lpstr>死亡・障碍を引き起こす危険因子TOP10</vt:lpstr>
      <vt:lpstr>基礎的データのまとめ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フクシマミユ</dc:creator>
  <cp:lastModifiedBy>河本 淳孝</cp:lastModifiedBy>
  <cp:revision>26</cp:revision>
  <dcterms:created xsi:type="dcterms:W3CDTF">2021-05-02T12:00:19Z</dcterms:created>
  <dcterms:modified xsi:type="dcterms:W3CDTF">2021-05-17T16:17:24Z</dcterms:modified>
</cp:coreProperties>
</file>