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63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9"/>
  </p:normalViewPr>
  <p:slideViewPr>
    <p:cSldViewPr snapToGrid="0" snapToObjects="1">
      <p:cViewPr varScale="1">
        <p:scale>
          <a:sx n="108" d="100"/>
          <a:sy n="108" d="100"/>
        </p:scale>
        <p:origin x="6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FFA50-9692-484C-92FE-12FC8C728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109400-9978-FC47-8A2B-3B8F29B94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9AB340-BA4B-FB40-B45D-1CBC85827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2AE701-4FD7-FA4D-8BED-CFE8EFCF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D31BB7-8BD3-724D-86C7-1A9D33AF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04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F7B00-7E63-C24C-975E-87ACD4D73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A14BC1-CCC4-8A4F-A647-450AC41D8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FBCDF7-169C-8E40-9DAF-5510FF4B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2247B-821E-BB41-BEDD-1658555EF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FFE4C4-B8EF-3A42-9A1C-79716A68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4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FF41AE-C0EC-EE47-8D25-5E25FC7AD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75AB0B-478D-8A4C-9096-AC641CC8E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E0BC5B-6EE6-D74B-900E-7846645C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BFCEBA-511A-974C-B24A-64A66A8C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75E9BB-27D6-B14E-9D1C-F3CF166B3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1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9AC94-A0A1-DA41-AA59-5FECCF07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6AEFB9-8ECD-0A47-A885-5F6B36D16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0CEC8A-D658-444A-B57F-08CE4C8F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9586D6-60B4-6F40-BB59-6F76538A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509CF4-F548-3849-8243-9E29EEA7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74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B5989-43A4-F841-A634-7EC41A13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AB592E-8BAA-294A-B865-DFD54CED8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32C46F-1ECC-3646-B87D-71C9524E1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483C82-D382-0B42-B76C-812364DA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4DC9AF-1435-7A49-869A-60BCDD85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37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60E74-F182-584A-A482-7861596D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F6DAA8-2EF2-2044-8EE1-247E7FCD9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C11FEE-73BF-4F4F-B9B8-F4E1D1590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4FEE40-31B2-CF4C-A936-56D4665B2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65E479-CF0E-784F-ADCA-AFCEDBCF7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A1FAF0-DBC3-EB45-AE2E-545D0F38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7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9FD630-3B13-5640-9AEB-87FE92D5B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BB8593-BC14-AD43-BE7C-BB1CE1030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F20A39-FDD2-AD42-B861-E2653B895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91134-6759-DA47-A8B8-0586A10ED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0AC2F8-57D7-5041-8A82-E49A03A96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6E0AB3-986B-FE46-9F70-1B6E3BF2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104319-C662-7040-B40C-237FB0643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6FB850-FADD-8540-9473-8ABD90A5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0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12900-351A-3645-B0D1-9B85351F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D003A9-277E-894D-A014-C34653EB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6A1F2B-3C70-F74B-AACC-830297C9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600748-85F4-CB47-9D33-FE1C3280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8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B52634-939B-6248-94A5-2CFF115F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9C2098-8D31-3A48-ADE2-5903639D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639EB7-5B43-E64A-A4C7-A10D34D7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94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1E173-959D-9247-BCF7-FC9A89B2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85A7CD-ABAF-5B40-94A8-FD5751794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17B9FD-906D-8648-AABB-E7E0C6236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37CE3-E959-5F4C-B8B0-285593B1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E97F1C-4CDB-9047-9CAB-2DEDB167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E56D67-CD6E-FF4D-9531-A5FAC3CD6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9DF1D-7A2E-0D48-A45A-D55409BCC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58104C-B550-E94B-9F9D-4F97F772D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851649-B616-494B-9EAE-294BC3C09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69A36E-C95B-AF4C-932F-8B3DECF6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A0C387-5F78-5C48-A304-5C0A6B53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5D4118-E762-AE4B-AFF4-6D9915DC0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7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C0096F-3855-234D-A30E-47EB058A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046C50-B9BE-9341-9082-0A14DFAE6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9C22ED-D686-CE4D-9DDE-D4BA3A42B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201BA-2EC9-6B46-A0F1-DF837F5968D7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EEC30-A617-F046-95D7-61C80CF31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63951-DFB6-8F46-86E8-1977607E6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DD757-E6C7-3447-B765-8F86AC0C5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6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328E079-45C1-C44C-9B69-0155C8F8F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0938"/>
            <a:ext cx="9144000" cy="520997"/>
          </a:xfrm>
        </p:spPr>
        <p:txBody>
          <a:bodyPr>
            <a:noAutofit/>
          </a:bodyPr>
          <a:lstStyle/>
          <a:p>
            <a:r>
              <a:rPr kumimoji="1" lang="ja-JP" altLang="en-US" sz="4400" b="1"/>
              <a:t>ヘルスケア</a:t>
            </a:r>
            <a:br>
              <a:rPr kumimoji="1" lang="en-US" altLang="ja-JP" sz="3600" b="1" dirty="0"/>
            </a:br>
            <a:br>
              <a:rPr lang="en-US" altLang="ja-JP" sz="3600" b="1" dirty="0"/>
            </a:br>
            <a:r>
              <a:rPr lang="ja-JP" altLang="en-US" sz="3200"/>
              <a:t>第</a:t>
            </a:r>
            <a:r>
              <a:rPr lang="en-US" altLang="ja-JP" sz="3200" dirty="0"/>
              <a:t>1</a:t>
            </a:r>
            <a:r>
              <a:rPr lang="ja-JP" altLang="en-US" sz="3200"/>
              <a:t>回レポート</a:t>
            </a:r>
            <a:r>
              <a:rPr lang="en-US" altLang="ja-JP" sz="3200" dirty="0"/>
              <a:t>(</a:t>
            </a:r>
            <a:r>
              <a:rPr lang="ja-JP" altLang="en-US" sz="3200"/>
              <a:t>アメリカ</a:t>
            </a:r>
            <a:r>
              <a:rPr lang="en-US" altLang="ja-JP" sz="3200" dirty="0"/>
              <a:t>)</a:t>
            </a:r>
            <a:endParaRPr kumimoji="1" lang="ja-JP" altLang="en-US" sz="360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CC412A82-E77C-2D46-B341-CDCA88830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7704"/>
            <a:ext cx="9144000" cy="133147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ja-JP" altLang="en-US" sz="1800"/>
              <a:t>出典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" altLang="ja-JP" sz="1800" dirty="0"/>
              <a:t>OECD Health Statistics 2020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" altLang="ja-JP" sz="1800" dirty="0"/>
              <a:t>Institute for Health Metrics and Evaluation (IHME)</a:t>
            </a:r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21177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466D7B-C231-DA42-8AB8-73B2ACF89B7A}"/>
              </a:ext>
            </a:extLst>
          </p:cNvPr>
          <p:cNvSpPr txBox="1"/>
          <p:nvPr/>
        </p:nvSpPr>
        <p:spPr>
          <a:xfrm>
            <a:off x="1815461" y="467833"/>
            <a:ext cx="855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/>
              <a:t>死亡・障碍を引き起こす危険因子</a:t>
            </a:r>
            <a:r>
              <a:rPr lang="en" altLang="ja-JP" sz="3600" dirty="0"/>
              <a:t>TOP10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F73F5F-1D34-2743-806F-0CA4F2FB3D1A}"/>
              </a:ext>
            </a:extLst>
          </p:cNvPr>
          <p:cNvSpPr txBox="1"/>
          <p:nvPr/>
        </p:nvSpPr>
        <p:spPr>
          <a:xfrm>
            <a:off x="148856" y="6475230"/>
            <a:ext cx="489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/>
              <a:t>出典：</a:t>
            </a:r>
            <a:r>
              <a:rPr lang="en" altLang="ja-JP" sz="1400" dirty="0"/>
              <a:t>Institute for Health Metrics and Evaluation (IHME)</a:t>
            </a:r>
          </a:p>
        </p:txBody>
      </p:sp>
      <p:pic>
        <p:nvPicPr>
          <p:cNvPr id="3" name="図 2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9C96390-93BC-C54F-9D9C-6F4D3DB7F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5512"/>
            <a:ext cx="11844670" cy="514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00F235-0A84-864B-95EA-074E963E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基礎的データのまとめ</a:t>
            </a:r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7D1B8C-6CCA-AA4F-A01C-7850BEEBE78A}"/>
              </a:ext>
            </a:extLst>
          </p:cNvPr>
          <p:cNvSpPr txBox="1"/>
          <p:nvPr/>
        </p:nvSpPr>
        <p:spPr>
          <a:xfrm>
            <a:off x="616688" y="1623444"/>
            <a:ext cx="10515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ja-JP" altLang="en-US" sz="2400"/>
              <a:t>人口関連指標</a:t>
            </a:r>
            <a:endParaRPr lang="en-US" altLang="ja-JP" sz="2400" dirty="0"/>
          </a:p>
          <a:p>
            <a:r>
              <a:rPr lang="en-US" altLang="ja-JP" sz="2400" dirty="0"/>
              <a:t>     </a:t>
            </a:r>
            <a:r>
              <a:rPr lang="en-US" altLang="ja-JP" sz="2000" dirty="0"/>
              <a:t>•</a:t>
            </a:r>
            <a:r>
              <a:rPr lang="ja-JP" altLang="en-US" sz="2000"/>
              <a:t>出生率は低下しているが平均寿命が延び、総人口は増加し高齢化率が上昇。</a:t>
            </a:r>
          </a:p>
          <a:p>
            <a:r>
              <a:rPr lang="en-US" altLang="ja-JP" sz="2400" dirty="0"/>
              <a:t>2. </a:t>
            </a:r>
            <a:r>
              <a:rPr lang="ja-JP" altLang="en-US" sz="2400"/>
              <a:t>主な疾病の死亡率</a:t>
            </a:r>
          </a:p>
          <a:p>
            <a:r>
              <a:rPr lang="en-US" altLang="ja-JP" sz="2000" dirty="0"/>
              <a:t>     •</a:t>
            </a:r>
            <a:r>
              <a:rPr lang="ja-JP" altLang="en-US" sz="2000"/>
              <a:t>疾病による死亡率上位は悪性新生物、心疾患、脳血管疾患、肺炎。</a:t>
            </a:r>
            <a:endParaRPr lang="en-US" altLang="ja-JP" sz="2000" dirty="0"/>
          </a:p>
          <a:p>
            <a:r>
              <a:rPr lang="en-US" altLang="ja-JP" sz="2000" dirty="0"/>
              <a:t>   </a:t>
            </a:r>
            <a:r>
              <a:rPr lang="ja-JP" altLang="en-US" sz="2000"/>
              <a:t>（高齢化による影響を取り除いた年齢調整死亡率は</a:t>
            </a:r>
            <a:r>
              <a:rPr lang="en-US" altLang="ja-JP" sz="2000" dirty="0"/>
              <a:t>2010〜2017</a:t>
            </a:r>
            <a:r>
              <a:rPr lang="ja-JP" altLang="en-US" sz="2000"/>
              <a:t>年でほぼ横ばい）</a:t>
            </a:r>
          </a:p>
          <a:p>
            <a:r>
              <a:rPr lang="en-US" altLang="ja-JP" sz="2400" dirty="0"/>
              <a:t>3. </a:t>
            </a:r>
            <a:r>
              <a:rPr lang="ja-JP" altLang="en-US" sz="2400"/>
              <a:t>保健医療支出の対</a:t>
            </a:r>
            <a:r>
              <a:rPr lang="en" altLang="ja-JP" sz="2400" dirty="0"/>
              <a:t>GDP</a:t>
            </a:r>
            <a:r>
              <a:rPr lang="ja-JP" altLang="en-US" sz="2400"/>
              <a:t>比</a:t>
            </a:r>
          </a:p>
          <a:p>
            <a:r>
              <a:rPr lang="en-US" altLang="ja-JP" sz="2000" dirty="0"/>
              <a:t>     •</a:t>
            </a:r>
            <a:r>
              <a:rPr lang="ja-JP" altLang="en-US" sz="2000"/>
              <a:t>保健医療支出は</a:t>
            </a:r>
            <a:r>
              <a:rPr lang="en" altLang="ja-JP" sz="2000" dirty="0"/>
              <a:t>GDP</a:t>
            </a:r>
            <a:r>
              <a:rPr lang="ja-JP" altLang="en-US" sz="2000"/>
              <a:t>の</a:t>
            </a:r>
            <a:r>
              <a:rPr lang="en-US" altLang="ja-JP" sz="2000" dirty="0"/>
              <a:t>16.9%</a:t>
            </a:r>
            <a:r>
              <a:rPr lang="ja-JP" altLang="en-US" sz="2000"/>
              <a:t>。うち政府</a:t>
            </a:r>
            <a:r>
              <a:rPr lang="en-US" altLang="ja-JP" sz="2000" dirty="0"/>
              <a:t>/</a:t>
            </a:r>
            <a:r>
              <a:rPr lang="ja-JP" altLang="en-US" sz="2000"/>
              <a:t>強制加入制度が約</a:t>
            </a:r>
            <a:r>
              <a:rPr lang="en-US" altLang="ja-JP" sz="2000" dirty="0"/>
              <a:t>85%</a:t>
            </a:r>
            <a:r>
              <a:rPr lang="ja-JP" altLang="en-US" sz="2000"/>
              <a:t>を占める。</a:t>
            </a:r>
          </a:p>
          <a:p>
            <a:r>
              <a:rPr lang="en-US" altLang="ja-JP" sz="2400" dirty="0"/>
              <a:t>4. </a:t>
            </a:r>
            <a:r>
              <a:rPr lang="ja-JP" altLang="en-US" sz="2400"/>
              <a:t>健康に影響する非医療的要因</a:t>
            </a:r>
          </a:p>
          <a:p>
            <a:r>
              <a:rPr lang="en-US" altLang="ja-JP" sz="2000" dirty="0"/>
              <a:t>     •</a:t>
            </a:r>
            <a:r>
              <a:rPr lang="ja-JP" altLang="en-US" sz="2000"/>
              <a:t>男女とも喫煙率は低下、肥満率とアルコール消費量は上昇傾向。</a:t>
            </a:r>
            <a:endParaRPr lang="en-US" altLang="ja-JP" sz="2000" dirty="0"/>
          </a:p>
          <a:p>
            <a:r>
              <a:rPr lang="en-US" altLang="ja-JP" sz="2400" dirty="0"/>
              <a:t>5. </a:t>
            </a:r>
            <a:r>
              <a:rPr lang="ja-JP" altLang="en-US" sz="2400"/>
              <a:t>主観的健康度</a:t>
            </a:r>
          </a:p>
          <a:p>
            <a:r>
              <a:rPr lang="en-US" altLang="ja-JP" sz="2000" dirty="0"/>
              <a:t>     •</a:t>
            </a:r>
            <a:r>
              <a:rPr lang="ja-JP" altLang="en-US" sz="2000"/>
              <a:t>男女とに</a:t>
            </a:r>
            <a:r>
              <a:rPr lang="en" altLang="ja-JP" sz="2000" dirty="0"/>
              <a:t>Good/Very</a:t>
            </a:r>
            <a:r>
              <a:rPr lang="ja-JP" altLang="en-US" sz="2000"/>
              <a:t> </a:t>
            </a:r>
            <a:r>
              <a:rPr lang="en-US" altLang="ja-JP" sz="2000" dirty="0"/>
              <a:t>Good</a:t>
            </a:r>
            <a:r>
              <a:rPr lang="ja-JP" altLang="en-US" sz="2000"/>
              <a:t>が最も多く、所得や学歴により差がある。性別の差は見受け</a:t>
            </a:r>
            <a:r>
              <a:rPr lang="en-US" altLang="ja-JP" sz="2000" dirty="0"/>
              <a:t> </a:t>
            </a:r>
          </a:p>
          <a:p>
            <a:r>
              <a:rPr lang="en-US" altLang="ja-JP" sz="2000" dirty="0"/>
              <a:t>      </a:t>
            </a:r>
            <a:r>
              <a:rPr lang="ja-JP" altLang="en-US" sz="2000"/>
              <a:t>られない。</a:t>
            </a:r>
          </a:p>
          <a:p>
            <a:r>
              <a:rPr lang="en-US" altLang="ja-JP" sz="2400" dirty="0"/>
              <a:t>6. </a:t>
            </a:r>
            <a:r>
              <a:rPr lang="ja-JP" altLang="en-US" sz="2400"/>
              <a:t>死亡・障碍を引き起こす危険因子</a:t>
            </a:r>
            <a:r>
              <a:rPr lang="en" altLang="ja-JP" sz="2400" dirty="0"/>
              <a:t>TOP10</a:t>
            </a:r>
          </a:p>
          <a:p>
            <a:r>
              <a:rPr lang="en" altLang="ja-JP" sz="2000" dirty="0"/>
              <a:t>     •</a:t>
            </a:r>
            <a:r>
              <a:rPr lang="ja-JP" altLang="en-US" sz="2000"/>
              <a:t>生活習慣病につながる危険因子が多い。</a:t>
            </a:r>
          </a:p>
        </p:txBody>
      </p:sp>
    </p:spTree>
    <p:extLst>
      <p:ext uri="{BB962C8B-B14F-4D97-AF65-F5344CB8AC3E}">
        <p14:creationId xmlns:p14="http://schemas.microsoft.com/office/powerpoint/2010/main" val="406197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F42E26DC-0773-4D1D-9860-E21FC7A25750}"/>
              </a:ext>
            </a:extLst>
          </p:cNvPr>
          <p:cNvGraphicFramePr>
            <a:graphicFrameLocks noGrp="1"/>
          </p:cNvGraphicFramePr>
          <p:nvPr/>
        </p:nvGraphicFramePr>
        <p:xfrm>
          <a:off x="1228077" y="879514"/>
          <a:ext cx="9410331" cy="568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519">
                  <a:extLst>
                    <a:ext uri="{9D8B030D-6E8A-4147-A177-3AD203B41FA5}">
                      <a16:colId xmlns:a16="http://schemas.microsoft.com/office/drawing/2014/main" val="1746502729"/>
                    </a:ext>
                  </a:extLst>
                </a:gridCol>
                <a:gridCol w="2423604">
                  <a:extLst>
                    <a:ext uri="{9D8B030D-6E8A-4147-A177-3AD203B41FA5}">
                      <a16:colId xmlns:a16="http://schemas.microsoft.com/office/drawing/2014/main" val="527881688"/>
                    </a:ext>
                  </a:extLst>
                </a:gridCol>
                <a:gridCol w="2423604">
                  <a:extLst>
                    <a:ext uri="{9D8B030D-6E8A-4147-A177-3AD203B41FA5}">
                      <a16:colId xmlns:a16="http://schemas.microsoft.com/office/drawing/2014/main" val="673253155"/>
                    </a:ext>
                  </a:extLst>
                </a:gridCol>
                <a:gridCol w="2423604">
                  <a:extLst>
                    <a:ext uri="{9D8B030D-6E8A-4147-A177-3AD203B41FA5}">
                      <a16:colId xmlns:a16="http://schemas.microsoft.com/office/drawing/2014/main" val="1720170301"/>
                    </a:ext>
                  </a:extLst>
                </a:gridCol>
              </a:tblGrid>
              <a:tr h="5803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２０００年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２０１０年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２０１７年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226739"/>
                  </a:ext>
                </a:extLst>
              </a:tr>
              <a:tr h="664313"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総人口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282,162,400</a:t>
                      </a:r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309,326,085</a:t>
                      </a:r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325,147,121</a:t>
                      </a:r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27286"/>
                  </a:ext>
                </a:extLst>
              </a:tr>
              <a:tr h="286155"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65</a:t>
                      </a:r>
                      <a:r>
                        <a:rPr kumimoji="1" lang="ja-JP" altLang="en-US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12.</a:t>
                      </a:r>
                      <a:r>
                        <a:rPr kumimoji="1" lang="ja-JP" altLang="en-US" dirty="0"/>
                        <a:t>４％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13.</a:t>
                      </a:r>
                      <a:r>
                        <a:rPr kumimoji="1" lang="ja-JP" altLang="en-US" dirty="0"/>
                        <a:t>１％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15.</a:t>
                      </a:r>
                      <a:r>
                        <a:rPr kumimoji="1" lang="ja-JP" altLang="en-US" dirty="0"/>
                        <a:t>６％</a:t>
                      </a:r>
                      <a:endParaRPr kumimoji="1" lang="en-US" altLang="ja-JP" dirty="0"/>
                    </a:p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456754"/>
                  </a:ext>
                </a:extLst>
              </a:tr>
              <a:tr h="766843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80</a:t>
                      </a:r>
                      <a:r>
                        <a:rPr kumimoji="1" lang="ja-JP" altLang="en-US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3.3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3.7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3.8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6753"/>
                  </a:ext>
                </a:extLst>
              </a:tr>
              <a:tr h="891131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出生率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2.1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1.9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1.8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190979"/>
                  </a:ext>
                </a:extLst>
              </a:tr>
              <a:tr h="873375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女性平均寿命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79.3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81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81.1</a:t>
                      </a:r>
                      <a:r>
                        <a:rPr kumimoji="1" lang="ja-JP" altLang="en-US" dirty="0"/>
                        <a:t>歳</a:t>
                      </a:r>
                      <a:endParaRPr kumimoji="1" lang="en-US" altLang="ja-JP" dirty="0"/>
                    </a:p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479937"/>
                  </a:ext>
                </a:extLst>
              </a:tr>
              <a:tr h="725962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男性平均寿命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74.1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76.2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76.1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0270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4F2AA1-D52D-470D-ABD9-8B8E3A6AF621}"/>
              </a:ext>
            </a:extLst>
          </p:cNvPr>
          <p:cNvSpPr txBox="1"/>
          <p:nvPr/>
        </p:nvSpPr>
        <p:spPr>
          <a:xfrm>
            <a:off x="4350059" y="316621"/>
            <a:ext cx="6613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人口関連指標</a:t>
            </a:r>
          </a:p>
        </p:txBody>
      </p:sp>
    </p:spTree>
    <p:extLst>
      <p:ext uri="{BB962C8B-B14F-4D97-AF65-F5344CB8AC3E}">
        <p14:creationId xmlns:p14="http://schemas.microsoft.com/office/powerpoint/2010/main" val="175500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0DCE0D-5591-4124-8F82-81CE32E961FF}"/>
              </a:ext>
            </a:extLst>
          </p:cNvPr>
          <p:cNvSpPr txBox="1"/>
          <p:nvPr/>
        </p:nvSpPr>
        <p:spPr>
          <a:xfrm>
            <a:off x="612560" y="412813"/>
            <a:ext cx="4252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年齢別人口構成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00C563-46DB-4DF1-9583-0F9FFCEAD35C}"/>
              </a:ext>
            </a:extLst>
          </p:cNvPr>
          <p:cNvSpPr txBox="1"/>
          <p:nvPr/>
        </p:nvSpPr>
        <p:spPr>
          <a:xfrm>
            <a:off x="896643" y="6440938"/>
            <a:ext cx="671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出典</a:t>
            </a:r>
            <a:r>
              <a:rPr kumimoji="1" lang="en-US" altLang="ja-JP"/>
              <a:t>:Institute for Health Metrics and Evaluation (IHME)</a:t>
            </a:r>
            <a:endParaRPr kumimoji="1" lang="ja-JP" altLang="en-US" dirty="0"/>
          </a:p>
        </p:txBody>
      </p:sp>
      <p:pic>
        <p:nvPicPr>
          <p:cNvPr id="6" name="図 5" descr="グラフ, ウォーターフォール図&#10;&#10;自動的に生成された説明">
            <a:extLst>
              <a:ext uri="{FF2B5EF4-FFF2-40B4-BE49-F238E27FC236}">
                <a16:creationId xmlns:a16="http://schemas.microsoft.com/office/drawing/2014/main" id="{62A8CE38-47FA-B342-A7A2-A4640FD3A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7" y="1359095"/>
            <a:ext cx="12043819" cy="497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0AE7B-8BE3-4130-96C1-4E898420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主な疾病の死亡率</a:t>
            </a:r>
            <a:r>
              <a:rPr kumimoji="1" lang="en-US" altLang="ja-JP" dirty="0"/>
              <a:t>(crude rates)※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5D64F63-3F68-404C-85ED-3A62DB4444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90688"/>
          <a:ext cx="10391775" cy="380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722">
                  <a:extLst>
                    <a:ext uri="{9D8B030D-6E8A-4147-A177-3AD203B41FA5}">
                      <a16:colId xmlns:a16="http://schemas.microsoft.com/office/drawing/2014/main" val="597652337"/>
                    </a:ext>
                  </a:extLst>
                </a:gridCol>
                <a:gridCol w="2429159">
                  <a:extLst>
                    <a:ext uri="{9D8B030D-6E8A-4147-A177-3AD203B41FA5}">
                      <a16:colId xmlns:a16="http://schemas.microsoft.com/office/drawing/2014/main" val="3202809164"/>
                    </a:ext>
                  </a:extLst>
                </a:gridCol>
                <a:gridCol w="2779447">
                  <a:extLst>
                    <a:ext uri="{9D8B030D-6E8A-4147-A177-3AD203B41FA5}">
                      <a16:colId xmlns:a16="http://schemas.microsoft.com/office/drawing/2014/main" val="956331156"/>
                    </a:ext>
                  </a:extLst>
                </a:gridCol>
                <a:gridCol w="2779447">
                  <a:extLst>
                    <a:ext uri="{9D8B030D-6E8A-4147-A177-3AD203B41FA5}">
                      <a16:colId xmlns:a16="http://schemas.microsoft.com/office/drawing/2014/main" val="2389861979"/>
                    </a:ext>
                  </a:extLst>
                </a:gridCol>
              </a:tblGrid>
              <a:tr h="519362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/>
                        <a:t>2000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91597"/>
                  </a:ext>
                </a:extLst>
              </a:tr>
              <a:tr h="495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851.8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798.3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865.7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403608"/>
                  </a:ext>
                </a:extLst>
              </a:tr>
              <a:tr h="494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196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185.8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56390"/>
                  </a:ext>
                </a:extLst>
              </a:tr>
              <a:tr h="48482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虚</a:t>
                      </a:r>
                      <a:r>
                        <a:rPr kumimoji="1" lang="zh-CN" altLang="en-US" b="0" dirty="0"/>
                        <a:t>血</a:t>
                      </a:r>
                      <a:r>
                        <a:rPr kumimoji="1" lang="zh-CN" altLang="en-US" dirty="0"/>
                        <a:t>性心疾患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182.6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122.8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112.6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30186"/>
                  </a:ext>
                </a:extLst>
              </a:tr>
              <a:tr h="4638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59.4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  41.9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46526"/>
                  </a:ext>
                </a:extLst>
              </a:tr>
              <a:tr h="5137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  22.5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15.1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97835"/>
                  </a:ext>
                </a:extLst>
              </a:tr>
              <a:tr h="425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 24.6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22.3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25.7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95608"/>
                  </a:ext>
                </a:extLst>
              </a:tr>
              <a:tr h="4080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  0.6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  0.1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60256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E7B08A-7207-47B2-90BB-47FAE9A00134}"/>
              </a:ext>
            </a:extLst>
          </p:cNvPr>
          <p:cNvSpPr txBox="1"/>
          <p:nvPr/>
        </p:nvSpPr>
        <p:spPr>
          <a:xfrm>
            <a:off x="3020428" y="5856087"/>
            <a:ext cx="59997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人口の年齢構成を補正していない人口</a:t>
            </a:r>
            <a:r>
              <a:rPr lang="en-US" altLang="ja-JP" dirty="0"/>
              <a:t>10</a:t>
            </a:r>
            <a:r>
              <a:rPr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88707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0FC7D-7DF2-49E5-B059-300540E2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主な疾病の死亡率</a:t>
            </a:r>
            <a:r>
              <a:rPr kumimoji="1" lang="en-US" altLang="ja-JP" dirty="0"/>
              <a:t>(</a:t>
            </a:r>
            <a:r>
              <a:rPr kumimoji="1" lang="en-US" altLang="ja-JP" dirty="0" err="1"/>
              <a:t>standardised</a:t>
            </a:r>
            <a:r>
              <a:rPr kumimoji="1" lang="en-US" altLang="ja-JP" dirty="0"/>
              <a:t> rates)※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95C8358-512B-4524-B203-B7CBAD66F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1" y="1690688"/>
          <a:ext cx="10591802" cy="3976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158">
                  <a:extLst>
                    <a:ext uri="{9D8B030D-6E8A-4147-A177-3AD203B41FA5}">
                      <a16:colId xmlns:a16="http://schemas.microsoft.com/office/drawing/2014/main" val="344977406"/>
                    </a:ext>
                  </a:extLst>
                </a:gridCol>
                <a:gridCol w="2591392">
                  <a:extLst>
                    <a:ext uri="{9D8B030D-6E8A-4147-A177-3AD203B41FA5}">
                      <a16:colId xmlns:a16="http://schemas.microsoft.com/office/drawing/2014/main" val="530577448"/>
                    </a:ext>
                  </a:extLst>
                </a:gridCol>
                <a:gridCol w="2324027">
                  <a:extLst>
                    <a:ext uri="{9D8B030D-6E8A-4147-A177-3AD203B41FA5}">
                      <a16:colId xmlns:a16="http://schemas.microsoft.com/office/drawing/2014/main" val="3412523463"/>
                    </a:ext>
                  </a:extLst>
                </a:gridCol>
                <a:gridCol w="2694225">
                  <a:extLst>
                    <a:ext uri="{9D8B030D-6E8A-4147-A177-3AD203B41FA5}">
                      <a16:colId xmlns:a16="http://schemas.microsoft.com/office/drawing/2014/main" val="2555154713"/>
                    </a:ext>
                  </a:extLst>
                </a:gridCol>
              </a:tblGrid>
              <a:tr h="47943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54170"/>
                  </a:ext>
                </a:extLst>
              </a:tr>
              <a:tr h="479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994.6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835.3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840.2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297139"/>
                  </a:ext>
                </a:extLst>
              </a:tr>
              <a:tr h="500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231.1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197.9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178.3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741784"/>
                  </a:ext>
                </a:extLst>
              </a:tr>
              <a:tr h="516889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216.9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128.4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108.3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484410"/>
                  </a:ext>
                </a:extLst>
              </a:tr>
              <a:tr h="4944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70.4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43.8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43.6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46496"/>
                  </a:ext>
                </a:extLst>
              </a:tr>
              <a:tr h="5193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26.7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16.7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14.6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269993"/>
                  </a:ext>
                </a:extLst>
              </a:tr>
              <a:tr h="5075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23.7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24.9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557548"/>
                  </a:ext>
                </a:extLst>
              </a:tr>
              <a:tr h="479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    0.1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84072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822714-FBCA-409D-B3A0-CF7E081CB736}"/>
              </a:ext>
            </a:extLst>
          </p:cNvPr>
          <p:cNvSpPr txBox="1"/>
          <p:nvPr/>
        </p:nvSpPr>
        <p:spPr>
          <a:xfrm>
            <a:off x="3048000" y="584731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人口の年齢構成を補正した人口</a:t>
            </a:r>
            <a:r>
              <a:rPr lang="en-US" altLang="ja-JP" dirty="0"/>
              <a:t>10</a:t>
            </a:r>
            <a:r>
              <a:rPr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191181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FAA99-5D78-4682-AE3B-EC49657E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保険医療支出</a:t>
            </a:r>
            <a:r>
              <a:rPr kumimoji="1" lang="en-US" altLang="ja-JP" sz="1400" dirty="0"/>
              <a:t>※</a:t>
            </a:r>
            <a:r>
              <a:rPr kumimoji="1" lang="ja-JP" altLang="en-US" dirty="0"/>
              <a:t>の対</a:t>
            </a:r>
            <a:r>
              <a:rPr kumimoji="1" lang="en-US" altLang="ja-JP" dirty="0"/>
              <a:t>GDP</a:t>
            </a:r>
            <a:r>
              <a:rPr lang="ja-JP" altLang="en-US" dirty="0"/>
              <a:t>比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09E733A-722A-4029-92CE-62DB2B505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640706"/>
              </p:ext>
            </p:extLst>
          </p:nvPr>
        </p:nvGraphicFramePr>
        <p:xfrm>
          <a:off x="838200" y="1367161"/>
          <a:ext cx="10515600" cy="454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503637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929039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39472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99626041"/>
                    </a:ext>
                  </a:extLst>
                </a:gridCol>
              </a:tblGrid>
              <a:tr h="75756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2010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2015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2018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013422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保健医療支出合計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All Financing 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16.3%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16.7%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16.9%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97034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うち政府</a:t>
                      </a:r>
                      <a:r>
                        <a:rPr kumimoji="1" lang="en-US" altLang="ja-JP" dirty="0"/>
                        <a:t>/</a:t>
                      </a:r>
                      <a:r>
                        <a:rPr kumimoji="1" lang="ja-JP" altLang="en-US" dirty="0"/>
                        <a:t>強制加入制度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Government/Compulsory 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7.9%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14.1%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14.3%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818711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うち任意加入制度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Voluntary health care payment</a:t>
                      </a:r>
                      <a:r>
                        <a:rPr kumimoji="1" lang="ja-JP" altLang="en-US" sz="1100" dirty="0"/>
                        <a:t>　</a:t>
                      </a:r>
                      <a:r>
                        <a:rPr kumimoji="1" lang="en-US" altLang="ja-JP" sz="1100" dirty="0"/>
                        <a:t>schemes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6.4%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0.7%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0.8%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982685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うち家計支出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Household out-of-pocket payments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2.0%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1.9%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1.9%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4085983"/>
                  </a:ext>
                </a:extLst>
              </a:tr>
              <a:tr h="7575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うち予防的支出</a:t>
                      </a:r>
                      <a:r>
                        <a:rPr kumimoji="1" lang="en-US" altLang="ja-JP" dirty="0"/>
                        <a:t>)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Preventive care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0.5%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0.5%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0.5%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697941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B80451-EC37-4346-B8E4-B2EC57AA7849}"/>
              </a:ext>
            </a:extLst>
          </p:cNvPr>
          <p:cNvSpPr txBox="1"/>
          <p:nvPr/>
        </p:nvSpPr>
        <p:spPr>
          <a:xfrm>
            <a:off x="838200" y="6312023"/>
            <a:ext cx="755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※Current expenditure on health (all functions)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92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96FE08-3581-F140-9758-56D93A57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健康に影響する非医療的要因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4D5749B-EFFE-C842-920B-0E8A0549E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742490"/>
              </p:ext>
            </p:extLst>
          </p:nvPr>
        </p:nvGraphicFramePr>
        <p:xfrm>
          <a:off x="838200" y="1825625"/>
          <a:ext cx="10515600" cy="399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014">
                  <a:extLst>
                    <a:ext uri="{9D8B030D-6E8A-4147-A177-3AD203B41FA5}">
                      <a16:colId xmlns:a16="http://schemas.microsoft.com/office/drawing/2014/main" val="129990611"/>
                    </a:ext>
                  </a:extLst>
                </a:gridCol>
                <a:gridCol w="2629786">
                  <a:extLst>
                    <a:ext uri="{9D8B030D-6E8A-4147-A177-3AD203B41FA5}">
                      <a16:colId xmlns:a16="http://schemas.microsoft.com/office/drawing/2014/main" val="20479094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04757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21434831"/>
                    </a:ext>
                  </a:extLst>
                </a:gridCol>
              </a:tblGrid>
              <a:tr h="65961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2000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2010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2017</a:t>
                      </a:r>
                      <a:r>
                        <a:rPr kumimoji="1" lang="ja-JP" altLang="en-US" sz="240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746297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女性喫煙率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17.3%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13.6%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10.5%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1512004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男性喫煙率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21.2%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16.7%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13.2%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228889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女性肥満率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34.0%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36.1%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41.6%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6631023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男性肥満率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27.7%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35.9%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38.3%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286014"/>
                  </a:ext>
                </a:extLst>
              </a:tr>
              <a:tr h="659610">
                <a:tc>
                  <a:txBody>
                    <a:bodyPr/>
                    <a:lstStyle/>
                    <a:p>
                      <a:r>
                        <a:rPr kumimoji="1" lang="ja-JP" altLang="en-US" sz="2000"/>
                        <a:t>純アルコール消費量（</a:t>
                      </a:r>
                      <a:r>
                        <a:rPr kumimoji="1" lang="en-US" altLang="ja-JP" sz="2000" dirty="0"/>
                        <a:t>ℓ/</a:t>
                      </a:r>
                      <a:r>
                        <a:rPr kumimoji="1" lang="ja-JP" altLang="en-US" sz="2000"/>
                        <a:t>人）</a:t>
                      </a:r>
                      <a:endParaRPr kumimoji="1" lang="en-US" altLang="ja-JP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8.3ℓ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8.6ℓ</a:t>
                      </a:r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8.9ℓ</a:t>
                      </a:r>
                      <a:endParaRPr kumimoji="1" lang="ja-JP" alt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278069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2F928BF-4132-9449-9E07-439F34005996}"/>
              </a:ext>
            </a:extLst>
          </p:cNvPr>
          <p:cNvSpPr/>
          <p:nvPr/>
        </p:nvSpPr>
        <p:spPr>
          <a:xfrm>
            <a:off x="838200" y="5866145"/>
            <a:ext cx="10315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/>
              <a:t>※ Non-medical Determinants of Health</a:t>
            </a:r>
          </a:p>
          <a:p>
            <a:r>
              <a:rPr lang="ja-JP" altLang="en-US"/>
              <a:t>※※ Obese(BMI30以上)population, measured。他国データはObese population, self-reported。</a:t>
            </a:r>
          </a:p>
        </p:txBody>
      </p:sp>
    </p:spTree>
    <p:extLst>
      <p:ext uri="{BB962C8B-B14F-4D97-AF65-F5344CB8AC3E}">
        <p14:creationId xmlns:p14="http://schemas.microsoft.com/office/powerpoint/2010/main" val="103543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B8194-ABBA-4C00-929E-9DC2201E1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主観的健康度</a:t>
            </a:r>
            <a:r>
              <a:rPr kumimoji="1" lang="en-US" altLang="ja-JP" sz="2000" dirty="0"/>
              <a:t>※</a:t>
            </a:r>
            <a:endParaRPr kumimoji="1" lang="ja-JP" altLang="en-US" sz="20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BCA70F1-CE37-4BDE-A933-F87F6CE96D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516661"/>
              </p:ext>
            </p:extLst>
          </p:nvPr>
        </p:nvGraphicFramePr>
        <p:xfrm>
          <a:off x="705853" y="1443789"/>
          <a:ext cx="10860506" cy="4716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7">
                  <a:extLst>
                    <a:ext uri="{9D8B030D-6E8A-4147-A177-3AD203B41FA5}">
                      <a16:colId xmlns:a16="http://schemas.microsoft.com/office/drawing/2014/main" val="2443424234"/>
                    </a:ext>
                  </a:extLst>
                </a:gridCol>
                <a:gridCol w="3079243">
                  <a:extLst>
                    <a:ext uri="{9D8B030D-6E8A-4147-A177-3AD203B41FA5}">
                      <a16:colId xmlns:a16="http://schemas.microsoft.com/office/drawing/2014/main" val="4049406571"/>
                    </a:ext>
                  </a:extLst>
                </a:gridCol>
                <a:gridCol w="2543723">
                  <a:extLst>
                    <a:ext uri="{9D8B030D-6E8A-4147-A177-3AD203B41FA5}">
                      <a16:colId xmlns:a16="http://schemas.microsoft.com/office/drawing/2014/main" val="194113034"/>
                    </a:ext>
                  </a:extLst>
                </a:gridCol>
                <a:gridCol w="2443314">
                  <a:extLst>
                    <a:ext uri="{9D8B030D-6E8A-4147-A177-3AD203B41FA5}">
                      <a16:colId xmlns:a16="http://schemas.microsoft.com/office/drawing/2014/main" val="4139463343"/>
                    </a:ext>
                  </a:extLst>
                </a:gridCol>
                <a:gridCol w="2372189">
                  <a:extLst>
                    <a:ext uri="{9D8B030D-6E8A-4147-A177-3AD203B41FA5}">
                      <a16:colId xmlns:a16="http://schemas.microsoft.com/office/drawing/2014/main" val="735440337"/>
                    </a:ext>
                  </a:extLst>
                </a:gridCol>
              </a:tblGrid>
              <a:tr h="67376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2010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2013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2016</a:t>
                      </a:r>
                      <a:r>
                        <a:rPr kumimoji="1" lang="ja-JP" altLang="en-US" sz="2000" dirty="0"/>
                        <a:t>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596115214"/>
                  </a:ext>
                </a:extLst>
              </a:tr>
              <a:tr h="67376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女性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86.7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86.7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87.4%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07004532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Not Good/Not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9.4%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79357103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Bad/Vert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2.6%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28278023"/>
                  </a:ext>
                </a:extLst>
              </a:tr>
              <a:tr h="67376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男性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88.6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88.4</a:t>
                      </a:r>
                      <a:r>
                        <a:rPr kumimoji="1" lang="ja-JP" altLang="en-US" sz="20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88.7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17148698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Not Good/Not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8.4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01815068"/>
                  </a:ext>
                </a:extLst>
              </a:tr>
              <a:tr h="673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Bad/Vert Bad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2.8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2.7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2.5</a:t>
                      </a:r>
                      <a:r>
                        <a:rPr kumimoji="1" lang="ja-JP" altLang="en-US" sz="2000"/>
                        <a:t>％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93016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9C2BCB-C737-463B-B8E1-C15AD5E18DF3}"/>
              </a:ext>
            </a:extLst>
          </p:cNvPr>
          <p:cNvSpPr txBox="1"/>
          <p:nvPr/>
        </p:nvSpPr>
        <p:spPr>
          <a:xfrm>
            <a:off x="838200" y="6308209"/>
            <a:ext cx="1100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Perceived health status </a:t>
            </a:r>
            <a:r>
              <a:rPr kumimoji="1" lang="ja-JP" altLang="en-US" dirty="0"/>
              <a:t>人口の年齢構成は補正されていない</a:t>
            </a:r>
            <a:r>
              <a:rPr kumimoji="1" lang="en-US" altLang="ja-JP" dirty="0"/>
              <a:t>(crude rate)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087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19EBC-043F-4A6C-955D-4E5136F7F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831" y="850232"/>
            <a:ext cx="10796337" cy="879058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主観的健康度</a:t>
            </a:r>
            <a:r>
              <a:rPr kumimoji="1" lang="en-US" altLang="ja-JP" sz="2000" dirty="0"/>
              <a:t>※</a:t>
            </a:r>
            <a:r>
              <a:rPr kumimoji="1" lang="en-US" altLang="ja-JP" sz="4400" dirty="0"/>
              <a:t> Good/Very Good(2016</a:t>
            </a:r>
            <a:r>
              <a:rPr kumimoji="1" lang="ja-JP" altLang="en-US" sz="4400"/>
              <a:t>年</a:t>
            </a:r>
            <a:r>
              <a:rPr kumimoji="1" lang="en-US" altLang="ja-JP" sz="4400" dirty="0"/>
              <a:t>)</a:t>
            </a:r>
            <a:endParaRPr kumimoji="1" lang="ja-JP" altLang="en-US" sz="4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DAECF6-9853-476B-A6F1-236D551A9FA4}"/>
              </a:ext>
            </a:extLst>
          </p:cNvPr>
          <p:cNvSpPr txBox="1"/>
          <p:nvPr/>
        </p:nvSpPr>
        <p:spPr>
          <a:xfrm>
            <a:off x="1074821" y="2310063"/>
            <a:ext cx="625642" cy="56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9D2EB5D-ACD2-4CCA-AB27-D924AF6E2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3714"/>
              </p:ext>
            </p:extLst>
          </p:nvPr>
        </p:nvGraphicFramePr>
        <p:xfrm>
          <a:off x="697830" y="1970950"/>
          <a:ext cx="10796335" cy="4036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267">
                  <a:extLst>
                    <a:ext uri="{9D8B030D-6E8A-4147-A177-3AD203B41FA5}">
                      <a16:colId xmlns:a16="http://schemas.microsoft.com/office/drawing/2014/main" val="3247500521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3200759388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4091477172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1427964032"/>
                    </a:ext>
                  </a:extLst>
                </a:gridCol>
                <a:gridCol w="2159267">
                  <a:extLst>
                    <a:ext uri="{9D8B030D-6E8A-4147-A177-3AD203B41FA5}">
                      <a16:colId xmlns:a16="http://schemas.microsoft.com/office/drawing/2014/main" val="1110460175"/>
                    </a:ext>
                  </a:extLst>
                </a:gridCol>
              </a:tblGrid>
              <a:tr h="57668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15-24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25-44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45-64</a:t>
                      </a:r>
                      <a:r>
                        <a:rPr kumimoji="1" lang="ja-JP" altLang="en-US" sz="2000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65</a:t>
                      </a:r>
                      <a:r>
                        <a:rPr kumimoji="1" lang="ja-JP" altLang="en-US" sz="2000" dirty="0"/>
                        <a:t>歳以上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173788339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女性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96.2%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92.6%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83.7%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78.3%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51513501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男性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96.9%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93.4%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85.1%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78.3%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26822093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高所得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96.4%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472568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低所得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74.3%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147212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高学歴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92.1%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19871"/>
                  </a:ext>
                </a:extLst>
              </a:tr>
              <a:tr h="57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低学歴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000" dirty="0"/>
                        <a:t>74.9%</a:t>
                      </a:r>
                      <a:endParaRPr kumimoji="1" lang="ja-JP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49180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A0D957-7833-42BC-B5C8-D6E6F745E6C4}"/>
              </a:ext>
            </a:extLst>
          </p:cNvPr>
          <p:cNvSpPr txBox="1"/>
          <p:nvPr/>
        </p:nvSpPr>
        <p:spPr>
          <a:xfrm>
            <a:off x="697830" y="6286565"/>
            <a:ext cx="1069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Perceived health status </a:t>
            </a:r>
            <a:r>
              <a:rPr kumimoji="1" lang="ja-JP" altLang="en-US" dirty="0"/>
              <a:t>人口の年齢構成は補正されていない</a:t>
            </a:r>
            <a:r>
              <a:rPr kumimoji="1" lang="en-US" altLang="ja-JP" dirty="0"/>
              <a:t>(crude rate)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44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757</Words>
  <Application>Microsoft Office PowerPoint</Application>
  <PresentationFormat>ワイド画面</PresentationFormat>
  <Paragraphs>255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ヘルスケア  第1回レポート(アメリカ)</vt:lpstr>
      <vt:lpstr>PowerPoint プレゼンテーション</vt:lpstr>
      <vt:lpstr>PowerPoint プレゼンテーション</vt:lpstr>
      <vt:lpstr>主な疾病の死亡率(crude rates)※</vt:lpstr>
      <vt:lpstr>主な疾病の死亡率(standardised rates)※</vt:lpstr>
      <vt:lpstr>保険医療支出※の対GDP比</vt:lpstr>
      <vt:lpstr>健康に影響する非医療的要因</vt:lpstr>
      <vt:lpstr>主観的健康度※</vt:lpstr>
      <vt:lpstr>主観的健康度※ Good/Very Good(2016年)</vt:lpstr>
      <vt:lpstr>PowerPoint プレゼンテーション</vt:lpstr>
      <vt:lpstr>基礎的データのまとめ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ヨネモトケイスケ</dc:creator>
  <cp:lastModifiedBy>河本 淳孝</cp:lastModifiedBy>
  <cp:revision>6</cp:revision>
  <dcterms:created xsi:type="dcterms:W3CDTF">2021-05-11T06:20:51Z</dcterms:created>
  <dcterms:modified xsi:type="dcterms:W3CDTF">2021-05-17T16:16:58Z</dcterms:modified>
</cp:coreProperties>
</file>