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4" r:id="rId4"/>
    <p:sldId id="269" r:id="rId5"/>
    <p:sldId id="270" r:id="rId6"/>
    <p:sldId id="271" r:id="rId7"/>
    <p:sldId id="258" r:id="rId8"/>
    <p:sldId id="259" r:id="rId9"/>
    <p:sldId id="260" r:id="rId10"/>
    <p:sldId id="265" r:id="rId11"/>
    <p:sldId id="272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854"/>
    <p:restoredTop sz="94650"/>
  </p:normalViewPr>
  <p:slideViewPr>
    <p:cSldViewPr snapToGrid="0" snapToObjects="1">
      <p:cViewPr varScale="1">
        <p:scale>
          <a:sx n="108" d="100"/>
          <a:sy n="108" d="100"/>
        </p:scale>
        <p:origin x="132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D3CE71-9273-8841-9FEE-ED83A032F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470A987-EF46-C54C-BDF5-81478E2C8C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EC2C70-7229-3448-AD4F-29CBAE20F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8420-83F8-444E-8577-4392E7967962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81E49E-8238-A348-AE52-53C47572D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9AE8F5-1E61-6E45-8754-1A9C9D295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F367-C0AA-4D48-A857-C52372214F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728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29C627-C18D-DF4D-AFA1-2B4A6E34E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D4ED9FE-445C-D742-8F85-45F87195D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0DE3A4-6AC0-C440-8E7F-6D3A20B11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8420-83F8-444E-8577-4392E7967962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03A419-569E-7848-9D09-B082D79FF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A2F13E-A573-A248-B441-FBB9B8766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F367-C0AA-4D48-A857-C52372214F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80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61054D0-D1A9-8546-8F54-F65F986E51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6319BF2-95DF-CA46-BF72-9C572D191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99C7F6-CC33-6E45-A106-6B4641C29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8420-83F8-444E-8577-4392E7967962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546CC9-FC56-5544-B8C1-4A3EE51B7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32D96B-B5CC-B64C-B6AC-AA9571C53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F367-C0AA-4D48-A857-C52372214F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222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8B6D18-2EF1-7849-A0BC-EAEEC7D9C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8871B4-3310-7542-A669-07B0AC3E9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88D5FE-B5BF-1E4C-8EF1-11BD00919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8420-83F8-444E-8577-4392E7967962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D1A846-2498-D849-8484-39AC0AF32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524CAE-854A-274F-993B-EADE19CA2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F367-C0AA-4D48-A857-C52372214F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18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356FB7-B1C0-2945-9ECC-B07DCE5FE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064B09-90FF-294B-BDD3-C3F5C961A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DE63BF-FB1E-7D43-9649-B92CB4229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8420-83F8-444E-8577-4392E7967962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DBE9AC-9F60-0E45-8FA4-C37A9E649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C2BD81-5D06-E24F-8483-1DB2200B2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F367-C0AA-4D48-A857-C52372214F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859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170865-2D9B-C74C-9AD2-42756DDF7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F8E065-ACD8-D344-A86D-D0F9E7AACA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8E8C290-6CAF-D34B-95B2-D0B84A37E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B133D3D-0D21-054B-A461-9740775EA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8420-83F8-444E-8577-4392E7967962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52E7E4-BB37-B041-8529-578A58FDA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7A2FAE-F30F-F443-AE4E-F3E6B71CE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F367-C0AA-4D48-A857-C52372214F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521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011B32-430C-864C-8AF8-0F20A3992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59B50D-4D84-FF48-823B-DBF632D17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5F4CB53-35D5-EC43-8764-9D422FAEC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BA51A28-5C04-C94B-9AEE-B625BA57F9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F45EE1D-9D21-5047-9BBA-912A4368F9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D3A559C-9B86-6D4C-92BC-F798FACA0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8420-83F8-444E-8577-4392E7967962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3815BBB-6FD9-B24B-8350-96E6DD27B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E101E21-335D-D449-900C-ABC29B2D4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F367-C0AA-4D48-A857-C52372214F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861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3BED04-7194-AB46-A489-B6FC5BEA3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7EABC70-5FDB-D845-869B-2233873EA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8420-83F8-444E-8577-4392E7967962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7CE23F7-467B-7940-90CE-7F519D5AF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87F8B00-8784-8B47-85D4-47AF9C649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F367-C0AA-4D48-A857-C52372214F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16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9BBC4D6-39DB-B14F-A8F1-89AD45F8C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8420-83F8-444E-8577-4392E7967962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DA90D59-1041-284A-8D76-FA7086D3D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67BE2CE-12BE-0D4F-B3AE-760EAF74D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F367-C0AA-4D48-A857-C52372214F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458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8AA037-D1B6-EC45-BD8C-AB0CAC259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3EA613-F386-7244-86DF-6CD69965C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1E64CF0-89BA-0445-A129-5C94AB467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19D834D-05D6-7340-9B58-D9889BC57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8420-83F8-444E-8577-4392E7967962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57C3BE1-0FB2-A74D-B4CE-BDA3BD572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BC743E-F882-094A-953A-E077C447B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F367-C0AA-4D48-A857-C52372214F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47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D2530C-D8AE-D94A-B8EA-A16F3CCD3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CDA5FB1-6367-3B4E-B428-D16189247E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B017DE-EE71-B74E-95A8-817D44D84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D173CB-9810-A841-AFFD-52AECE914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8420-83F8-444E-8577-4392E7967962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F7A7CD-9FD4-6540-8DA4-AEAFD4D39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452D440-6C5F-C244-9603-2FB3088EF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F367-C0AA-4D48-A857-C52372214F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09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D98B265-5179-F245-9788-3DA50A952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1AFE28-3DE5-4149-91A7-43FCAF531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AA6187-66C5-1747-919D-5629AEDE33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98420-83F8-444E-8577-4392E7967962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5DCCF2-1F5E-5A4D-B4EE-D5A7AF3B27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488447-7AC5-1447-8BEF-E0D51E8417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3F367-C0AA-4D48-A857-C52372214F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6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96CF91-FBD0-F04B-8A0D-D0BFAF844E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81962"/>
            <a:ext cx="9144000" cy="520997"/>
          </a:xfrm>
        </p:spPr>
        <p:txBody>
          <a:bodyPr>
            <a:noAutofit/>
          </a:bodyPr>
          <a:lstStyle/>
          <a:p>
            <a:r>
              <a:rPr kumimoji="1" lang="ja-JP" altLang="en-US" sz="2800"/>
              <a:t>ヘルスケア</a:t>
            </a:r>
            <a:br>
              <a:rPr kumimoji="1" lang="en-US" altLang="ja-JP" sz="2800" dirty="0"/>
            </a:br>
            <a:r>
              <a:rPr kumimoji="1" lang="ja-JP" altLang="en-US" sz="2800"/>
              <a:t>スェーデン班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B7934E8-DC5D-9249-BE34-DC5F49D32D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ja-JP" altLang="en-US"/>
              <a:t>出典</a:t>
            </a:r>
          </a:p>
          <a:p>
            <a:endParaRPr lang="ja-JP" altLang="en-US"/>
          </a:p>
          <a:p>
            <a:r>
              <a:rPr lang="en" altLang="ja-JP" dirty="0"/>
              <a:t>OECD Health Statistics 2020</a:t>
            </a:r>
          </a:p>
          <a:p>
            <a:endParaRPr lang="en" altLang="ja-JP" dirty="0"/>
          </a:p>
          <a:p>
            <a:r>
              <a:rPr lang="en" altLang="ja-JP" dirty="0"/>
              <a:t>Institute for Health Metrics and Evaluation (IHME)</a:t>
            </a:r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279BB9-D0AB-0D4E-BF37-071571DB663C}"/>
              </a:ext>
            </a:extLst>
          </p:cNvPr>
          <p:cNvSpPr txBox="1"/>
          <p:nvPr/>
        </p:nvSpPr>
        <p:spPr>
          <a:xfrm>
            <a:off x="6900530" y="133970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en-US" altLang="ja-JP" dirty="0"/>
          </a:p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026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EC650D-FEC5-4BD0-A18B-2F4232022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死亡・障碍を引き起こす危険因子</a:t>
            </a:r>
            <a:r>
              <a:rPr kumimoji="1" lang="en-US" altLang="ja-JP" dirty="0"/>
              <a:t>TOP10 </a:t>
            </a:r>
            <a:endParaRPr kumimoji="1" lang="ja-JP" altLang="en-US" dirty="0"/>
          </a:p>
        </p:txBody>
      </p:sp>
      <p:pic>
        <p:nvPicPr>
          <p:cNvPr id="6" name="コンテンツ プレースホルダー 5">
            <a:extLst>
              <a:ext uri="{FF2B5EF4-FFF2-40B4-BE49-F238E27FC236}">
                <a16:creationId xmlns:a16="http://schemas.microsoft.com/office/drawing/2014/main" id="{07995F09-F350-4F77-B18C-A98B1D1316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1428133"/>
            <a:ext cx="8629095" cy="5203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768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ED087B-7BDA-D147-89B4-1E3597AC3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基礎的データまとめ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8B4292-F9EA-D94C-A1D3-F63DE5D92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098" y="1825625"/>
            <a:ext cx="11313042" cy="466725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kumimoji="1" lang="ja-JP" altLang="en-US" sz="3400"/>
              <a:t>１　人口関連指標</a:t>
            </a:r>
            <a:endParaRPr kumimoji="1" lang="en-US" altLang="ja-JP" sz="3400" dirty="0"/>
          </a:p>
          <a:p>
            <a:pPr marL="0" indent="0">
              <a:buNone/>
            </a:pPr>
            <a:r>
              <a:rPr kumimoji="1" lang="ja-JP" altLang="en-US"/>
              <a:t>　　　出生率の増加と平均寿命の上昇により、総人口も増加し、高齢化率が上昇している。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sz="3400"/>
              <a:t>２　主な疾病の死亡率</a:t>
            </a:r>
            <a:endParaRPr kumimoji="1" lang="en-US" altLang="ja-JP" sz="3400" dirty="0"/>
          </a:p>
          <a:p>
            <a:pPr marL="0" indent="0">
              <a:buNone/>
            </a:pPr>
            <a:r>
              <a:rPr kumimoji="1" lang="ja-JP" altLang="en-US"/>
              <a:t>　　　主な疾病による死亡率上位は悪性新生物、虚血性心疾患、脳血管疾患である。虚血性　　　　　疾患、脳血管疾患は死亡率が低下している。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sz="3400"/>
              <a:t>３　保険医療支出の</a:t>
            </a:r>
            <a:r>
              <a:rPr kumimoji="1" lang="en-US" altLang="ja-JP" sz="3400" dirty="0"/>
              <a:t>GDP</a:t>
            </a:r>
            <a:r>
              <a:rPr kumimoji="1" lang="ja-JP" altLang="en-US" sz="3400"/>
              <a:t>比</a:t>
            </a:r>
            <a:endParaRPr kumimoji="1" lang="en-US" altLang="ja-JP" sz="3400" dirty="0"/>
          </a:p>
          <a:p>
            <a:pPr marL="0" indent="0">
              <a:buNone/>
            </a:pPr>
            <a:r>
              <a:rPr kumimoji="1" lang="ja-JP" altLang="en-US"/>
              <a:t>　　　保険医療支出後継のうち、殆どがうち政府</a:t>
            </a:r>
            <a:r>
              <a:rPr kumimoji="1" lang="en-US" altLang="ja-JP" dirty="0"/>
              <a:t>/</a:t>
            </a:r>
            <a:r>
              <a:rPr kumimoji="1" lang="ja-JP" altLang="en-US"/>
              <a:t>強制加入制度が占めている。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sz="3400"/>
              <a:t>４　健康に影響する非医療的要因</a:t>
            </a:r>
            <a:endParaRPr kumimoji="1" lang="en-US" altLang="ja-JP" sz="3400" dirty="0"/>
          </a:p>
          <a:p>
            <a:pPr marL="0" indent="0">
              <a:buNone/>
            </a:pPr>
            <a:r>
              <a:rPr kumimoji="1" lang="ja-JP" altLang="en-US"/>
              <a:t>　　　男女共の喫煙率と女性の肥満率は低下、男性の肥満率とアルコール消費量は増加傾向。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sz="3400"/>
              <a:t>５　主観的健康度</a:t>
            </a:r>
            <a:endParaRPr kumimoji="1" lang="en-US" altLang="ja-JP" sz="3400" dirty="0"/>
          </a:p>
          <a:p>
            <a:pPr marL="0" indent="0">
              <a:buNone/>
            </a:pPr>
            <a:r>
              <a:rPr lang="ja-JP" altLang="en-US"/>
              <a:t>　　　男女とも、</a:t>
            </a:r>
            <a:r>
              <a:rPr lang="en-US" altLang="ja-JP" dirty="0"/>
              <a:t>Good/Very</a:t>
            </a:r>
            <a:r>
              <a:rPr lang="ja-JP" altLang="en-US"/>
              <a:t>は最も多いが、所得や学歴に差がある。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sz="3400"/>
              <a:t>６　死亡・障碍を引き起こす危険因子</a:t>
            </a:r>
            <a:r>
              <a:rPr kumimoji="1" lang="en-US" altLang="ja-JP" sz="3400" dirty="0"/>
              <a:t>TOP10</a:t>
            </a:r>
          </a:p>
          <a:p>
            <a:pPr marL="0" indent="0">
              <a:buNone/>
            </a:pPr>
            <a:r>
              <a:rPr lang="ja-JP" altLang="en-US"/>
              <a:t>　　　生活習慣病につながる危険因子が多い。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71476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5509D8-E26F-9D48-AA6A-2A2D990E7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人口関連指標</a:t>
            </a:r>
            <a:endParaRPr kumimoji="1" lang="ja-JP" altLang="en-US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47702AF7-D3FE-9A4D-B6F5-353794F378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2771034"/>
              </p:ext>
            </p:extLst>
          </p:nvPr>
        </p:nvGraphicFramePr>
        <p:xfrm>
          <a:off x="822960" y="1825624"/>
          <a:ext cx="10530840" cy="3862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4140">
                  <a:extLst>
                    <a:ext uri="{9D8B030D-6E8A-4147-A177-3AD203B41FA5}">
                      <a16:colId xmlns:a16="http://schemas.microsoft.com/office/drawing/2014/main" val="109099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8957073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7025824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27659988"/>
                    </a:ext>
                  </a:extLst>
                </a:gridCol>
              </a:tblGrid>
              <a:tr h="553488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2000</a:t>
                      </a:r>
                      <a:r>
                        <a:rPr kumimoji="1" lang="ja-JP" altLang="en-US" sz="200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2010</a:t>
                      </a:r>
                      <a:r>
                        <a:rPr kumimoji="1" lang="ja-JP" altLang="en-US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2017</a:t>
                      </a:r>
                      <a:r>
                        <a:rPr kumimoji="1" lang="ja-JP" altLang="en-US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445192"/>
                  </a:ext>
                </a:extLst>
              </a:tr>
              <a:tr h="5418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/>
                        <a:t>総人口（百万人）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8.8</a:t>
                      </a:r>
                      <a:endParaRPr kumimoji="1" lang="ja-JP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9.3</a:t>
                      </a:r>
                      <a:endParaRPr kumimoji="1" lang="ja-JP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10.1</a:t>
                      </a:r>
                      <a:endParaRPr kumimoji="1" lang="ja-JP" alt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381257"/>
                  </a:ext>
                </a:extLst>
              </a:tr>
              <a:tr h="55348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65</a:t>
                      </a:r>
                      <a:r>
                        <a:rPr kumimoji="1" lang="ja-JP" altLang="en-US" sz="2400"/>
                        <a:t>歳以上人口</a:t>
                      </a:r>
                      <a:endParaRPr kumimoji="1" lang="en-US" altLang="ja-JP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17.3%</a:t>
                      </a:r>
                      <a:endParaRPr kumimoji="1" lang="ja-JP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18.2%</a:t>
                      </a:r>
                      <a:endParaRPr kumimoji="1" lang="ja-JP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20.7%</a:t>
                      </a:r>
                      <a:endParaRPr kumimoji="1" lang="ja-JP" alt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257604"/>
                  </a:ext>
                </a:extLst>
              </a:tr>
              <a:tr h="55348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80</a:t>
                      </a:r>
                      <a:r>
                        <a:rPr kumimoji="1" lang="ja-JP" altLang="en-US" sz="2400"/>
                        <a:t>歳以上割合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5.0%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5.2%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5.4%</a:t>
                      </a:r>
                      <a:endParaRPr kumimoji="1" lang="ja-JP" alt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455483"/>
                  </a:ext>
                </a:extLst>
              </a:tr>
              <a:tr h="5534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/>
                        <a:t>出生率（人）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1.5</a:t>
                      </a:r>
                      <a:endParaRPr kumimoji="1" lang="ja-JP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2.0</a:t>
                      </a:r>
                      <a:endParaRPr kumimoji="1" lang="ja-JP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1.9</a:t>
                      </a:r>
                      <a:endParaRPr kumimoji="1" lang="ja-JP" alt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42906"/>
                  </a:ext>
                </a:extLst>
              </a:tr>
              <a:tr h="5534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/>
                        <a:t>女性平均寿命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82.0</a:t>
                      </a:r>
                      <a:r>
                        <a:rPr kumimoji="1" lang="ja-JP" altLang="en-US" sz="2400"/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83.6</a:t>
                      </a:r>
                      <a:r>
                        <a:rPr kumimoji="1" lang="ja-JP" altLang="en-US" sz="2400"/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/>
                        <a:t>84.3</a:t>
                      </a:r>
                      <a:r>
                        <a:rPr kumimoji="1" lang="ja-JP" altLang="en-US" sz="2400"/>
                        <a:t>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693140"/>
                  </a:ext>
                </a:extLst>
              </a:tr>
              <a:tr h="5534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/>
                        <a:t>男性平均寿命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77.4</a:t>
                      </a:r>
                      <a:r>
                        <a:rPr kumimoji="1" lang="ja-JP" altLang="en-US" sz="2400"/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79.6</a:t>
                      </a:r>
                      <a:r>
                        <a:rPr kumimoji="1" lang="ja-JP" altLang="en-US" sz="2400"/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80.9</a:t>
                      </a:r>
                      <a:r>
                        <a:rPr kumimoji="1" lang="ja-JP" altLang="en-US" sz="2400"/>
                        <a:t>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341239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4C8A42D-D9CB-434A-90B9-F4866219D748}"/>
              </a:ext>
            </a:extLst>
          </p:cNvPr>
          <p:cNvSpPr/>
          <p:nvPr/>
        </p:nvSpPr>
        <p:spPr>
          <a:xfrm>
            <a:off x="822960" y="5823354"/>
            <a:ext cx="90057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/>
              <a:t>※合計特殊出生率:その年における各年齢(15~49歳)の女性の出生率を合計したもの</a:t>
            </a:r>
          </a:p>
        </p:txBody>
      </p:sp>
    </p:spTree>
    <p:extLst>
      <p:ext uri="{BB962C8B-B14F-4D97-AF65-F5344CB8AC3E}">
        <p14:creationId xmlns:p14="http://schemas.microsoft.com/office/powerpoint/2010/main" val="37419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2C8675-59FC-4DAB-824F-286B6CBBF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年齢別人口構成</a:t>
            </a:r>
            <a:endParaRPr kumimoji="1" lang="ja-JP" altLang="en-US" dirty="0"/>
          </a:p>
        </p:txBody>
      </p:sp>
      <p:pic>
        <p:nvPicPr>
          <p:cNvPr id="6" name="コンテンツ プレースホルダー 5">
            <a:extLst>
              <a:ext uri="{FF2B5EF4-FFF2-40B4-BE49-F238E27FC236}">
                <a16:creationId xmlns:a16="http://schemas.microsoft.com/office/drawing/2014/main" id="{B1AFFCD7-E7FC-45EF-9EF8-80B52986DD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759" y="1509204"/>
            <a:ext cx="9474387" cy="5028713"/>
          </a:xfrm>
        </p:spPr>
      </p:pic>
    </p:spTree>
    <p:extLst>
      <p:ext uri="{BB962C8B-B14F-4D97-AF65-F5344CB8AC3E}">
        <p14:creationId xmlns:p14="http://schemas.microsoft.com/office/powerpoint/2010/main" val="1366123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90779D-B186-421B-B2B7-16FC834CE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99" y="190659"/>
            <a:ext cx="11567603" cy="1021397"/>
          </a:xfrm>
        </p:spPr>
        <p:txBody>
          <a:bodyPr>
            <a:normAutofit/>
          </a:bodyPr>
          <a:lstStyle/>
          <a:p>
            <a:r>
              <a:rPr kumimoji="1" lang="ja-JP" altLang="en-US" sz="5400" dirty="0"/>
              <a:t>主な疾病の死亡率</a:t>
            </a:r>
            <a:r>
              <a:rPr kumimoji="1" lang="en-US" altLang="ja-JP" sz="5400" dirty="0"/>
              <a:t>(crude rates)</a:t>
            </a:r>
            <a:r>
              <a:rPr kumimoji="1" lang="en-US" altLang="ja-JP" sz="1600" dirty="0"/>
              <a:t>※</a:t>
            </a:r>
            <a:endParaRPr kumimoji="1" lang="ja-JP" altLang="en-US" sz="16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1351BA9-CCA4-4141-BD29-1F8C8B4147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071C4CB5-0CF7-4136-9BCD-AE4E0AC05083}"/>
              </a:ext>
            </a:extLst>
          </p:cNvPr>
          <p:cNvGraphicFramePr>
            <a:graphicFrameLocks noGrp="1"/>
          </p:cNvGraphicFramePr>
          <p:nvPr/>
        </p:nvGraphicFramePr>
        <p:xfrm>
          <a:off x="312198" y="1129514"/>
          <a:ext cx="11567604" cy="499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653">
                  <a:extLst>
                    <a:ext uri="{9D8B030D-6E8A-4147-A177-3AD203B41FA5}">
                      <a16:colId xmlns:a16="http://schemas.microsoft.com/office/drawing/2014/main" val="428030882"/>
                    </a:ext>
                  </a:extLst>
                </a:gridCol>
                <a:gridCol w="2783149">
                  <a:extLst>
                    <a:ext uri="{9D8B030D-6E8A-4147-A177-3AD203B41FA5}">
                      <a16:colId xmlns:a16="http://schemas.microsoft.com/office/drawing/2014/main" val="4063743132"/>
                    </a:ext>
                  </a:extLst>
                </a:gridCol>
                <a:gridCol w="2891901">
                  <a:extLst>
                    <a:ext uri="{9D8B030D-6E8A-4147-A177-3AD203B41FA5}">
                      <a16:colId xmlns:a16="http://schemas.microsoft.com/office/drawing/2014/main" val="430993520"/>
                    </a:ext>
                  </a:extLst>
                </a:gridCol>
                <a:gridCol w="2891901">
                  <a:extLst>
                    <a:ext uri="{9D8B030D-6E8A-4147-A177-3AD203B41FA5}">
                      <a16:colId xmlns:a16="http://schemas.microsoft.com/office/drawing/2014/main" val="1509493596"/>
                    </a:ext>
                  </a:extLst>
                </a:gridCol>
              </a:tblGrid>
              <a:tr h="61209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2000</a:t>
                      </a:r>
                      <a:r>
                        <a:rPr kumimoji="1" lang="ja-JP" altLang="en-US" sz="36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2010</a:t>
                      </a:r>
                      <a:r>
                        <a:rPr kumimoji="1" lang="ja-JP" altLang="en-US" sz="36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2017</a:t>
                      </a:r>
                      <a:r>
                        <a:rPr kumimoji="1" lang="ja-JP" altLang="en-US" sz="3600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7419064"/>
                  </a:ext>
                </a:extLst>
              </a:tr>
              <a:tr h="6120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/>
                        <a:t>全死因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3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1054</a:t>
                      </a:r>
                    </a:p>
                  </a:txBody>
                  <a:tcPr marL="19050" marR="19050" marT="12700" marB="127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3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965.2</a:t>
                      </a:r>
                    </a:p>
                  </a:txBody>
                  <a:tcPr marL="19050" marR="19050" marT="12700" marB="127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3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915.5</a:t>
                      </a:r>
                    </a:p>
                  </a:txBody>
                  <a:tcPr marL="19050" marR="19050" marT="12700" marB="12700"/>
                </a:tc>
                <a:extLst>
                  <a:ext uri="{0D108BD9-81ED-4DB2-BD59-A6C34878D82A}">
                    <a16:rowId xmlns:a16="http://schemas.microsoft.com/office/drawing/2014/main" val="2083733932"/>
                  </a:ext>
                </a:extLst>
              </a:tr>
              <a:tr h="6120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/>
                        <a:t>悪性新生物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3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238.4</a:t>
                      </a:r>
                    </a:p>
                  </a:txBody>
                  <a:tcPr marL="19050" marR="19050" marT="12700" marB="127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3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230.8</a:t>
                      </a:r>
                    </a:p>
                  </a:txBody>
                  <a:tcPr marL="19050" marR="19050" marT="12700" marB="127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3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228.2</a:t>
                      </a:r>
                    </a:p>
                  </a:txBody>
                  <a:tcPr marL="19050" marR="19050" marT="12700" marB="12700"/>
                </a:tc>
                <a:extLst>
                  <a:ext uri="{0D108BD9-81ED-4DB2-BD59-A6C34878D82A}">
                    <a16:rowId xmlns:a16="http://schemas.microsoft.com/office/drawing/2014/main" val="1636405745"/>
                  </a:ext>
                </a:extLst>
              </a:tr>
              <a:tr h="5596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虚血性心疾患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3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226.9</a:t>
                      </a:r>
                    </a:p>
                  </a:txBody>
                  <a:tcPr marL="19050" marR="19050" marT="12700" marB="127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3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160.1</a:t>
                      </a:r>
                    </a:p>
                  </a:txBody>
                  <a:tcPr marL="19050" marR="19050" marT="12700" marB="127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3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111.1</a:t>
                      </a:r>
                    </a:p>
                  </a:txBody>
                  <a:tcPr marL="19050" marR="19050" marT="12700" marB="12700"/>
                </a:tc>
                <a:extLst>
                  <a:ext uri="{0D108BD9-81ED-4DB2-BD59-A6C34878D82A}">
                    <a16:rowId xmlns:a16="http://schemas.microsoft.com/office/drawing/2014/main" val="3925944176"/>
                  </a:ext>
                </a:extLst>
              </a:tr>
              <a:tr h="6120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/>
                        <a:t>脳血管疾患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3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114.9</a:t>
                      </a:r>
                    </a:p>
                  </a:txBody>
                  <a:tcPr marL="19050" marR="19050" marT="12700" marB="127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3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81.1</a:t>
                      </a:r>
                    </a:p>
                  </a:txBody>
                  <a:tcPr marL="19050" marR="19050" marT="12700" marB="127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3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19050" marR="19050" marT="12700" marB="12700"/>
                </a:tc>
                <a:extLst>
                  <a:ext uri="{0D108BD9-81ED-4DB2-BD59-A6C34878D82A}">
                    <a16:rowId xmlns:a16="http://schemas.microsoft.com/office/drawing/2014/main" val="3642769735"/>
                  </a:ext>
                </a:extLst>
              </a:tr>
              <a:tr h="6120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/>
                        <a:t>肺炎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3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32.8</a:t>
                      </a:r>
                    </a:p>
                  </a:txBody>
                  <a:tcPr marL="19050" marR="19050" marT="12700" marB="127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3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15.7</a:t>
                      </a:r>
                    </a:p>
                  </a:txBody>
                  <a:tcPr marL="19050" marR="19050" marT="12700" marB="127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3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18.3</a:t>
                      </a:r>
                    </a:p>
                  </a:txBody>
                  <a:tcPr marL="19050" marR="19050" marT="12700" marB="12700"/>
                </a:tc>
                <a:extLst>
                  <a:ext uri="{0D108BD9-81ED-4DB2-BD59-A6C34878D82A}">
                    <a16:rowId xmlns:a16="http://schemas.microsoft.com/office/drawing/2014/main" val="97019497"/>
                  </a:ext>
                </a:extLst>
              </a:tr>
              <a:tr h="6120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/>
                        <a:t>糖尿病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3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19050" marR="19050" marT="12700" marB="127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3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20.6</a:t>
                      </a:r>
                    </a:p>
                  </a:txBody>
                  <a:tcPr marL="19050" marR="19050" marT="12700" marB="127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3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22.2</a:t>
                      </a:r>
                    </a:p>
                  </a:txBody>
                  <a:tcPr marL="19050" marR="19050" marT="12700" marB="12700"/>
                </a:tc>
                <a:extLst>
                  <a:ext uri="{0D108BD9-81ED-4DB2-BD59-A6C34878D82A}">
                    <a16:rowId xmlns:a16="http://schemas.microsoft.com/office/drawing/2014/main" val="1963039546"/>
                  </a:ext>
                </a:extLst>
              </a:tr>
              <a:tr h="5596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インフルエンザ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3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5.6</a:t>
                      </a:r>
                    </a:p>
                  </a:txBody>
                  <a:tcPr marL="19050" marR="19050" marT="12700" marB="127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3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19050" marR="19050" marT="12700" marB="127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3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4.3</a:t>
                      </a:r>
                    </a:p>
                  </a:txBody>
                  <a:tcPr marL="19050" marR="19050" marT="12700" marB="12700"/>
                </a:tc>
                <a:extLst>
                  <a:ext uri="{0D108BD9-81ED-4DB2-BD59-A6C34878D82A}">
                    <a16:rowId xmlns:a16="http://schemas.microsoft.com/office/drawing/2014/main" val="1721772395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37B69D6-ED6D-408D-85B9-A4A6C2211F2E}"/>
              </a:ext>
            </a:extLst>
          </p:cNvPr>
          <p:cNvSpPr txBox="1"/>
          <p:nvPr/>
        </p:nvSpPr>
        <p:spPr>
          <a:xfrm>
            <a:off x="523783" y="6298009"/>
            <a:ext cx="6871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 dirty="0"/>
              <a:t>人口の年齢構成を補正していない人口</a:t>
            </a:r>
            <a:r>
              <a:rPr kumimoji="1" lang="en-US" altLang="ja-JP" dirty="0"/>
              <a:t>10</a:t>
            </a:r>
            <a:r>
              <a:rPr kumimoji="1" lang="ja-JP" altLang="en-US" dirty="0"/>
              <a:t>万対死亡率</a:t>
            </a:r>
          </a:p>
        </p:txBody>
      </p:sp>
    </p:spTree>
    <p:extLst>
      <p:ext uri="{BB962C8B-B14F-4D97-AF65-F5344CB8AC3E}">
        <p14:creationId xmlns:p14="http://schemas.microsoft.com/office/powerpoint/2010/main" val="1723632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75C39-F4D6-447A-A085-7B1C97500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760" y="142043"/>
            <a:ext cx="10515600" cy="1406603"/>
          </a:xfrm>
        </p:spPr>
        <p:txBody>
          <a:bodyPr/>
          <a:lstStyle/>
          <a:p>
            <a:r>
              <a:rPr kumimoji="1" lang="ja-JP" altLang="en-US" dirty="0"/>
              <a:t>主な疾病の死亡率</a:t>
            </a:r>
            <a:r>
              <a:rPr kumimoji="1" lang="en-US" altLang="ja-JP" dirty="0"/>
              <a:t>(</a:t>
            </a:r>
            <a:r>
              <a:rPr kumimoji="1" lang="en-US" altLang="ja-JP" dirty="0" err="1"/>
              <a:t>standardised</a:t>
            </a:r>
            <a:r>
              <a:rPr kumimoji="1" lang="en-US" altLang="ja-JP" dirty="0"/>
              <a:t> rates</a:t>
            </a:r>
            <a:r>
              <a:rPr kumimoji="1" lang="en-US" altLang="ja-JP" sz="4000" dirty="0"/>
              <a:t>)</a:t>
            </a:r>
            <a:r>
              <a:rPr kumimoji="1" lang="ja-JP" altLang="en-US" sz="4000" dirty="0"/>
              <a:t>　</a:t>
            </a:r>
            <a:r>
              <a:rPr kumimoji="1" lang="en-US" altLang="ja-JP" sz="2400" dirty="0"/>
              <a:t>※</a:t>
            </a:r>
            <a:endParaRPr kumimoji="1" lang="ja-JP" altLang="en-US" sz="2400" dirty="0"/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3E21BA37-233C-4411-870F-FBA34C2CCB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064" y="1100831"/>
            <a:ext cx="11834380" cy="5184559"/>
          </a:xfr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23A86F7-3E0F-4890-8F68-F5F545C7A46B}"/>
              </a:ext>
            </a:extLst>
          </p:cNvPr>
          <p:cNvSpPr txBox="1"/>
          <p:nvPr/>
        </p:nvSpPr>
        <p:spPr>
          <a:xfrm>
            <a:off x="452760" y="6285390"/>
            <a:ext cx="8993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※</a:t>
            </a:r>
            <a:r>
              <a:rPr lang="ja-JP" altLang="en-US" dirty="0"/>
              <a:t>人口の年齢構成を補正した人口</a:t>
            </a:r>
            <a:r>
              <a:rPr lang="en-US" altLang="ja-JP" dirty="0"/>
              <a:t>10</a:t>
            </a:r>
            <a:r>
              <a:rPr lang="ja-JP" altLang="en-US" dirty="0"/>
              <a:t>万対死亡率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5040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0FAA99-5D78-4682-AE3B-EC49657E8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保険医療支出</a:t>
            </a:r>
            <a:r>
              <a:rPr kumimoji="1" lang="en-US" altLang="ja-JP" sz="1400" dirty="0"/>
              <a:t>※</a:t>
            </a:r>
            <a:r>
              <a:rPr kumimoji="1" lang="ja-JP" altLang="en-US" dirty="0"/>
              <a:t>の対</a:t>
            </a:r>
            <a:r>
              <a:rPr kumimoji="1" lang="en-US" altLang="ja-JP" dirty="0"/>
              <a:t>GDP</a:t>
            </a:r>
            <a:r>
              <a:rPr lang="ja-JP" altLang="en-US" dirty="0"/>
              <a:t>比</a:t>
            </a: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B09E733A-722A-4029-92CE-62DB2B5058A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367161"/>
          <a:ext cx="10515600" cy="4545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15036379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89290394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6394725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399626041"/>
                    </a:ext>
                  </a:extLst>
                </a:gridCol>
              </a:tblGrid>
              <a:tr h="75756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2010</a:t>
                      </a:r>
                      <a:r>
                        <a:rPr kumimoji="1" lang="ja-JP" altLang="en-US" sz="36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2015</a:t>
                      </a:r>
                      <a:r>
                        <a:rPr kumimoji="1" lang="ja-JP" altLang="en-US" sz="36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2018</a:t>
                      </a:r>
                      <a:r>
                        <a:rPr kumimoji="1" lang="ja-JP" altLang="en-US" sz="3600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013422"/>
                  </a:ext>
                </a:extLst>
              </a:tr>
              <a:tr h="7575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保健医療支出合計</a:t>
                      </a:r>
                    </a:p>
                    <a:p>
                      <a:pPr algn="ctr"/>
                      <a:r>
                        <a:rPr kumimoji="1" lang="en-US" altLang="ja-JP" sz="1100" dirty="0"/>
                        <a:t>All Financing Schemes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8.3%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10.8%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10.9%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97034"/>
                  </a:ext>
                </a:extLst>
              </a:tr>
              <a:tr h="7575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うち政府</a:t>
                      </a:r>
                      <a:r>
                        <a:rPr kumimoji="1" lang="en-US" altLang="ja-JP" dirty="0"/>
                        <a:t>/</a:t>
                      </a:r>
                      <a:r>
                        <a:rPr kumimoji="1" lang="ja-JP" altLang="en-US" dirty="0"/>
                        <a:t>強制加入制度</a:t>
                      </a:r>
                    </a:p>
                    <a:p>
                      <a:pPr algn="ctr"/>
                      <a:r>
                        <a:rPr kumimoji="1" lang="en-US" altLang="ja-JP" sz="1100" dirty="0"/>
                        <a:t>Government/Compulsory Schemes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6.1%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9.1%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9.3%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818711"/>
                  </a:ext>
                </a:extLst>
              </a:tr>
              <a:tr h="7575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うち任意加入制度</a:t>
                      </a:r>
                    </a:p>
                    <a:p>
                      <a:pPr algn="ctr"/>
                      <a:r>
                        <a:rPr kumimoji="1" lang="en-US" altLang="ja-JP" sz="1100" dirty="0"/>
                        <a:t>Voluntary health care payment</a:t>
                      </a:r>
                      <a:r>
                        <a:rPr kumimoji="1" lang="ja-JP" altLang="en-US" sz="1100" dirty="0"/>
                        <a:t>　</a:t>
                      </a:r>
                      <a:r>
                        <a:rPr kumimoji="1" lang="en-US" altLang="ja-JP" sz="1100" dirty="0"/>
                        <a:t>schemes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0.1%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0.1%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0.1%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982685"/>
                  </a:ext>
                </a:extLst>
              </a:tr>
              <a:tr h="7575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うち家計支出</a:t>
                      </a:r>
                    </a:p>
                    <a:p>
                      <a:pPr algn="ctr"/>
                      <a:r>
                        <a:rPr kumimoji="1" lang="en-US" altLang="ja-JP" sz="1100" dirty="0"/>
                        <a:t>Household out-of-pocket payments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1.4%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1.6%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1.5%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085983"/>
                  </a:ext>
                </a:extLst>
              </a:tr>
              <a:tr h="75756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(</a:t>
                      </a:r>
                      <a:r>
                        <a:rPr kumimoji="1" lang="ja-JP" altLang="en-US" dirty="0"/>
                        <a:t>うち予防的支出</a:t>
                      </a:r>
                      <a:r>
                        <a:rPr kumimoji="1" lang="en-US" altLang="ja-JP" dirty="0"/>
                        <a:t>)</a:t>
                      </a:r>
                    </a:p>
                    <a:p>
                      <a:pPr algn="ctr"/>
                      <a:r>
                        <a:rPr kumimoji="1" lang="en-US" altLang="ja-JP" sz="1100" dirty="0"/>
                        <a:t>Preventive care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0.3%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0.3%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0.3%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979418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B80451-EC37-4346-B8E4-B2EC57AA7849}"/>
              </a:ext>
            </a:extLst>
          </p:cNvPr>
          <p:cNvSpPr txBox="1"/>
          <p:nvPr/>
        </p:nvSpPr>
        <p:spPr>
          <a:xfrm>
            <a:off x="838200" y="6312023"/>
            <a:ext cx="7551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/>
              <a:t>※Current expenditure on health (all functions)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2923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96FE08-3581-F140-9758-56D93A57F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健康に影響する非医療的要因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34D5749B-EFFE-C842-920B-0E8A0549EF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573363"/>
              </p:ext>
            </p:extLst>
          </p:nvPr>
        </p:nvGraphicFramePr>
        <p:xfrm>
          <a:off x="838200" y="1825625"/>
          <a:ext cx="10515600" cy="4081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014">
                  <a:extLst>
                    <a:ext uri="{9D8B030D-6E8A-4147-A177-3AD203B41FA5}">
                      <a16:colId xmlns:a16="http://schemas.microsoft.com/office/drawing/2014/main" val="129990611"/>
                    </a:ext>
                  </a:extLst>
                </a:gridCol>
                <a:gridCol w="2629786">
                  <a:extLst>
                    <a:ext uri="{9D8B030D-6E8A-4147-A177-3AD203B41FA5}">
                      <a16:colId xmlns:a16="http://schemas.microsoft.com/office/drawing/2014/main" val="204790944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9047575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521434831"/>
                    </a:ext>
                  </a:extLst>
                </a:gridCol>
              </a:tblGrid>
              <a:tr h="65961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2000</a:t>
                      </a:r>
                      <a:r>
                        <a:rPr kumimoji="1" lang="ja-JP" altLang="en-US" sz="240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2010</a:t>
                      </a:r>
                      <a:r>
                        <a:rPr kumimoji="1" lang="ja-JP" altLang="en-US" sz="240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2017</a:t>
                      </a:r>
                      <a:r>
                        <a:rPr kumimoji="1" lang="ja-JP" altLang="en-US" sz="240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746297"/>
                  </a:ext>
                </a:extLst>
              </a:tr>
              <a:tr h="6596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/>
                        <a:t>女性喫煙率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21%</a:t>
                      </a:r>
                      <a:endParaRPr kumimoji="1" lang="ja-JP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12.5%</a:t>
                      </a:r>
                      <a:endParaRPr kumimoji="1" lang="ja-JP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10.3%</a:t>
                      </a:r>
                      <a:endParaRPr kumimoji="1" lang="ja-JP" alt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12004"/>
                  </a:ext>
                </a:extLst>
              </a:tr>
              <a:tr h="6596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/>
                        <a:t>男性喫煙率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16.8%</a:t>
                      </a:r>
                      <a:endParaRPr kumimoji="1" lang="ja-JP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14.7%</a:t>
                      </a:r>
                      <a:endParaRPr kumimoji="1" lang="ja-JP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10.5%</a:t>
                      </a:r>
                      <a:endParaRPr kumimoji="1" lang="ja-JP" alt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228889"/>
                  </a:ext>
                </a:extLst>
              </a:tr>
              <a:tr h="6596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/>
                        <a:t>女性肥満率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1.9%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ja-JP" altLang="en-US" sz="1600"/>
                        <a:t>（</a:t>
                      </a:r>
                      <a:r>
                        <a:rPr kumimoji="1" lang="en-US" altLang="ja-JP" sz="1600" dirty="0"/>
                        <a:t>2006</a:t>
                      </a:r>
                      <a:r>
                        <a:rPr kumimoji="1" lang="ja-JP" altLang="en-US" sz="1600"/>
                        <a:t>年）</a:t>
                      </a:r>
                      <a:endParaRPr kumimoji="1" lang="ja-JP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1.2%</a:t>
                      </a:r>
                      <a:endParaRPr kumimoji="1" lang="ja-JP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1.6%</a:t>
                      </a:r>
                    </a:p>
                    <a:p>
                      <a:pPr algn="ctr"/>
                      <a:r>
                        <a:rPr kumimoji="1" lang="ja-JP" altLang="en-US" sz="1600"/>
                        <a:t>（</a:t>
                      </a:r>
                      <a:r>
                        <a:rPr kumimoji="1" lang="en-US" altLang="ja-JP" sz="1600" dirty="0"/>
                        <a:t>2016</a:t>
                      </a:r>
                      <a:r>
                        <a:rPr kumimoji="1" lang="ja-JP" altLang="en-US" sz="1600"/>
                        <a:t>年）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6631023"/>
                  </a:ext>
                </a:extLst>
              </a:tr>
              <a:tr h="6596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/>
                        <a:t>男性肥満率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2.</a:t>
                      </a:r>
                      <a:r>
                        <a:rPr kumimoji="1" lang="ja-JP" altLang="en-US" sz="2400"/>
                        <a:t>２</a:t>
                      </a:r>
                      <a:r>
                        <a:rPr kumimoji="1" lang="en-US" altLang="ja-JP" sz="2400" dirty="0"/>
                        <a:t>%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ja-JP" altLang="en-US" sz="1600"/>
                        <a:t>（</a:t>
                      </a:r>
                      <a:r>
                        <a:rPr kumimoji="1" lang="en-US" altLang="ja-JP" sz="1600" dirty="0"/>
                        <a:t>2006</a:t>
                      </a:r>
                      <a:r>
                        <a:rPr kumimoji="1" lang="ja-JP" altLang="en-US" sz="1600"/>
                        <a:t>年）</a:t>
                      </a:r>
                      <a:endParaRPr kumimoji="1" lang="en-US" altLang="ja-JP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2.6%</a:t>
                      </a:r>
                    </a:p>
                    <a:p>
                      <a:pPr algn="ctr"/>
                      <a:r>
                        <a:rPr kumimoji="1" lang="ja-JP" altLang="en-US" sz="1600"/>
                        <a:t>（</a:t>
                      </a:r>
                      <a:r>
                        <a:rPr kumimoji="1" lang="en-US" altLang="ja-JP" sz="1600" dirty="0"/>
                        <a:t>2016</a:t>
                      </a:r>
                      <a:r>
                        <a:rPr kumimoji="1" lang="ja-JP" altLang="en-US" sz="1600"/>
                        <a:t>年）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286014"/>
                  </a:ext>
                </a:extLst>
              </a:tr>
              <a:tr h="659610">
                <a:tc>
                  <a:txBody>
                    <a:bodyPr/>
                    <a:lstStyle/>
                    <a:p>
                      <a:r>
                        <a:rPr kumimoji="1" lang="ja-JP" altLang="en-US" sz="2000"/>
                        <a:t>純アルコール消費量（</a:t>
                      </a:r>
                      <a:r>
                        <a:rPr kumimoji="1" lang="en-US" altLang="ja-JP" sz="2000" dirty="0"/>
                        <a:t>ℓ/</a:t>
                      </a:r>
                      <a:r>
                        <a:rPr kumimoji="1" lang="ja-JP" altLang="en-US" sz="2000"/>
                        <a:t>人）</a:t>
                      </a:r>
                      <a:endParaRPr kumimoji="1" lang="en-US" altLang="ja-JP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6.</a:t>
                      </a:r>
                      <a:r>
                        <a:rPr kumimoji="1" lang="ja-JP" altLang="en-US" sz="2400"/>
                        <a:t>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7.</a:t>
                      </a:r>
                      <a:r>
                        <a:rPr kumimoji="1" lang="ja-JP" altLang="en-US" sz="2400"/>
                        <a:t>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/>
                        <a:t>７</a:t>
                      </a:r>
                      <a:endParaRPr kumimoji="1" lang="en" altLang="ja-JP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7278069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2F928BF-4132-9449-9E07-439F34005996}"/>
              </a:ext>
            </a:extLst>
          </p:cNvPr>
          <p:cNvSpPr/>
          <p:nvPr/>
        </p:nvSpPr>
        <p:spPr>
          <a:xfrm>
            <a:off x="838200" y="5866145"/>
            <a:ext cx="103153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/>
              <a:t>※ Non-medical Determinants of Health</a:t>
            </a:r>
          </a:p>
          <a:p>
            <a:r>
              <a:rPr lang="ja-JP" altLang="en-US"/>
              <a:t>※※ Obese(BMI30以上)population, measured。他国データはObese population, self-reported。</a:t>
            </a:r>
          </a:p>
        </p:txBody>
      </p:sp>
    </p:spTree>
    <p:extLst>
      <p:ext uri="{BB962C8B-B14F-4D97-AF65-F5344CB8AC3E}">
        <p14:creationId xmlns:p14="http://schemas.microsoft.com/office/powerpoint/2010/main" val="1035439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FB8194-ABBA-4C00-929E-9DC2201E1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主観的健康度</a:t>
            </a:r>
            <a:r>
              <a:rPr kumimoji="1" lang="en-US" altLang="ja-JP" sz="2000" dirty="0"/>
              <a:t>※</a:t>
            </a:r>
            <a:endParaRPr kumimoji="1" lang="ja-JP" altLang="en-US" sz="2000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8BCA70F1-CE37-4BDE-A933-F87F6CE96DF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05853" y="1443789"/>
          <a:ext cx="10860506" cy="4716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037">
                  <a:extLst>
                    <a:ext uri="{9D8B030D-6E8A-4147-A177-3AD203B41FA5}">
                      <a16:colId xmlns:a16="http://schemas.microsoft.com/office/drawing/2014/main" val="2443424234"/>
                    </a:ext>
                  </a:extLst>
                </a:gridCol>
                <a:gridCol w="3079243">
                  <a:extLst>
                    <a:ext uri="{9D8B030D-6E8A-4147-A177-3AD203B41FA5}">
                      <a16:colId xmlns:a16="http://schemas.microsoft.com/office/drawing/2014/main" val="4049406571"/>
                    </a:ext>
                  </a:extLst>
                </a:gridCol>
                <a:gridCol w="2543723">
                  <a:extLst>
                    <a:ext uri="{9D8B030D-6E8A-4147-A177-3AD203B41FA5}">
                      <a16:colId xmlns:a16="http://schemas.microsoft.com/office/drawing/2014/main" val="194113034"/>
                    </a:ext>
                  </a:extLst>
                </a:gridCol>
                <a:gridCol w="2443314">
                  <a:extLst>
                    <a:ext uri="{9D8B030D-6E8A-4147-A177-3AD203B41FA5}">
                      <a16:colId xmlns:a16="http://schemas.microsoft.com/office/drawing/2014/main" val="4139463343"/>
                    </a:ext>
                  </a:extLst>
                </a:gridCol>
                <a:gridCol w="2372189">
                  <a:extLst>
                    <a:ext uri="{9D8B030D-6E8A-4147-A177-3AD203B41FA5}">
                      <a16:colId xmlns:a16="http://schemas.microsoft.com/office/drawing/2014/main" val="735440337"/>
                    </a:ext>
                  </a:extLst>
                </a:gridCol>
              </a:tblGrid>
              <a:tr h="673768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2010</a:t>
                      </a:r>
                      <a:r>
                        <a:rPr kumimoji="1" lang="ja-JP" altLang="en-US" sz="2000" dirty="0"/>
                        <a:t>年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2013</a:t>
                      </a:r>
                      <a:r>
                        <a:rPr kumimoji="1" lang="ja-JP" altLang="en-US" sz="2000" dirty="0"/>
                        <a:t>年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2016</a:t>
                      </a:r>
                      <a:r>
                        <a:rPr kumimoji="1" lang="ja-JP" altLang="en-US" sz="2000" dirty="0"/>
                        <a:t>年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596115214"/>
                  </a:ext>
                </a:extLst>
              </a:tr>
              <a:tr h="673768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女性</a:t>
                      </a: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Good/Very Good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76.1</a:t>
                      </a:r>
                      <a:r>
                        <a:rPr kumimoji="1" lang="ja-JP" altLang="en-US" sz="2000" dirty="0"/>
                        <a:t>％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77.2%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72.4%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907004532"/>
                  </a:ext>
                </a:extLst>
              </a:tr>
              <a:tr h="67376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Not Good/Not Bad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17.3%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17.3%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20.7%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79357103"/>
                  </a:ext>
                </a:extLst>
              </a:tr>
              <a:tr h="67376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Bad/Vert Bad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6.6%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5.5%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7.0%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628278023"/>
                  </a:ext>
                </a:extLst>
              </a:tr>
              <a:tr h="673768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男性</a:t>
                      </a: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Good/Very Good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80.7</a:t>
                      </a:r>
                      <a:r>
                        <a:rPr kumimoji="1" lang="ja-JP" altLang="en-US" sz="2000" dirty="0"/>
                        <a:t>％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82.4</a:t>
                      </a:r>
                      <a:r>
                        <a:rPr kumimoji="1" lang="ja-JP" altLang="en-US" sz="2000" dirty="0"/>
                        <a:t>％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77.6</a:t>
                      </a:r>
                      <a:r>
                        <a:rPr kumimoji="1" lang="ja-JP" altLang="en-US" sz="2000" dirty="0"/>
                        <a:t>％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017148698"/>
                  </a:ext>
                </a:extLst>
              </a:tr>
              <a:tr h="67376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Not Good/Not Bad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15.1</a:t>
                      </a:r>
                      <a:r>
                        <a:rPr kumimoji="1" lang="ja-JP" altLang="en-US" sz="2000" dirty="0"/>
                        <a:t>％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14.0</a:t>
                      </a:r>
                      <a:r>
                        <a:rPr kumimoji="1" lang="ja-JP" altLang="en-US" sz="2000" dirty="0"/>
                        <a:t>％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18.1</a:t>
                      </a:r>
                      <a:r>
                        <a:rPr kumimoji="1" lang="ja-JP" altLang="en-US" sz="2000" dirty="0"/>
                        <a:t>％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01815068"/>
                  </a:ext>
                </a:extLst>
              </a:tr>
              <a:tr h="67376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Bad/Vert Bad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4.2</a:t>
                      </a:r>
                      <a:r>
                        <a:rPr kumimoji="1" lang="ja-JP" altLang="en-US" sz="2000" dirty="0"/>
                        <a:t>％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3.6</a:t>
                      </a:r>
                      <a:r>
                        <a:rPr kumimoji="1" lang="ja-JP" altLang="en-US" sz="2000" dirty="0"/>
                        <a:t>％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4.3</a:t>
                      </a:r>
                      <a:r>
                        <a:rPr kumimoji="1" lang="ja-JP" altLang="en-US" sz="2000" dirty="0"/>
                        <a:t>％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93016801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9C2BCB-C737-463B-B8E1-C15AD5E18DF3}"/>
              </a:ext>
            </a:extLst>
          </p:cNvPr>
          <p:cNvSpPr txBox="1"/>
          <p:nvPr/>
        </p:nvSpPr>
        <p:spPr>
          <a:xfrm>
            <a:off x="838200" y="6308209"/>
            <a:ext cx="11004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 Perceived health status </a:t>
            </a:r>
            <a:r>
              <a:rPr kumimoji="1" lang="ja-JP" altLang="en-US" dirty="0"/>
              <a:t>人口の年齢構成は補正されていない</a:t>
            </a:r>
            <a:r>
              <a:rPr kumimoji="1" lang="en-US" altLang="ja-JP" dirty="0"/>
              <a:t>(crude rate)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0873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919EBC-043F-4A6C-955D-4E5136F7FA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7831" y="850232"/>
            <a:ext cx="10796337" cy="879058"/>
          </a:xfrm>
        </p:spPr>
        <p:txBody>
          <a:bodyPr>
            <a:normAutofit/>
          </a:bodyPr>
          <a:lstStyle/>
          <a:p>
            <a:r>
              <a:rPr kumimoji="1" lang="ja-JP" altLang="en-US" sz="4400" dirty="0"/>
              <a:t>主観的健康度</a:t>
            </a:r>
            <a:r>
              <a:rPr kumimoji="1" lang="en-US" altLang="ja-JP" sz="2000" dirty="0"/>
              <a:t>※</a:t>
            </a:r>
            <a:r>
              <a:rPr kumimoji="1" lang="en-US" altLang="ja-JP" sz="4400" dirty="0"/>
              <a:t> Good/Very Good(2015</a:t>
            </a:r>
            <a:r>
              <a:rPr kumimoji="1" lang="ja-JP" altLang="en-US" sz="4400" dirty="0"/>
              <a:t>年</a:t>
            </a:r>
            <a:r>
              <a:rPr kumimoji="1" lang="en-US" altLang="ja-JP" sz="4400" dirty="0"/>
              <a:t>)</a:t>
            </a:r>
            <a:endParaRPr kumimoji="1" lang="ja-JP" altLang="en-US" sz="4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DAECF6-9853-476B-A6F1-236D551A9FA4}"/>
              </a:ext>
            </a:extLst>
          </p:cNvPr>
          <p:cNvSpPr txBox="1"/>
          <p:nvPr/>
        </p:nvSpPr>
        <p:spPr>
          <a:xfrm>
            <a:off x="1074821" y="2310063"/>
            <a:ext cx="625642" cy="561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F9D2EB5D-ACD2-4CCA-AB27-D924AF6E22E0}"/>
              </a:ext>
            </a:extLst>
          </p:cNvPr>
          <p:cNvGraphicFramePr>
            <a:graphicFrameLocks noGrp="1"/>
          </p:cNvGraphicFramePr>
          <p:nvPr/>
        </p:nvGraphicFramePr>
        <p:xfrm>
          <a:off x="697830" y="1970950"/>
          <a:ext cx="10796335" cy="4036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267">
                  <a:extLst>
                    <a:ext uri="{9D8B030D-6E8A-4147-A177-3AD203B41FA5}">
                      <a16:colId xmlns:a16="http://schemas.microsoft.com/office/drawing/2014/main" val="3247500521"/>
                    </a:ext>
                  </a:extLst>
                </a:gridCol>
                <a:gridCol w="2159267">
                  <a:extLst>
                    <a:ext uri="{9D8B030D-6E8A-4147-A177-3AD203B41FA5}">
                      <a16:colId xmlns:a16="http://schemas.microsoft.com/office/drawing/2014/main" val="3200759388"/>
                    </a:ext>
                  </a:extLst>
                </a:gridCol>
                <a:gridCol w="2159267">
                  <a:extLst>
                    <a:ext uri="{9D8B030D-6E8A-4147-A177-3AD203B41FA5}">
                      <a16:colId xmlns:a16="http://schemas.microsoft.com/office/drawing/2014/main" val="4091477172"/>
                    </a:ext>
                  </a:extLst>
                </a:gridCol>
                <a:gridCol w="2159267">
                  <a:extLst>
                    <a:ext uri="{9D8B030D-6E8A-4147-A177-3AD203B41FA5}">
                      <a16:colId xmlns:a16="http://schemas.microsoft.com/office/drawing/2014/main" val="1427964032"/>
                    </a:ext>
                  </a:extLst>
                </a:gridCol>
                <a:gridCol w="2159267">
                  <a:extLst>
                    <a:ext uri="{9D8B030D-6E8A-4147-A177-3AD203B41FA5}">
                      <a16:colId xmlns:a16="http://schemas.microsoft.com/office/drawing/2014/main" val="1110460175"/>
                    </a:ext>
                  </a:extLst>
                </a:gridCol>
              </a:tblGrid>
              <a:tr h="576688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15-24</a:t>
                      </a:r>
                      <a:r>
                        <a:rPr kumimoji="1" lang="ja-JP" altLang="en-US" sz="2000" dirty="0"/>
                        <a:t>歳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25-44</a:t>
                      </a:r>
                      <a:r>
                        <a:rPr kumimoji="1" lang="ja-JP" altLang="en-US" sz="2000" dirty="0"/>
                        <a:t>歳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45-64</a:t>
                      </a:r>
                      <a:r>
                        <a:rPr kumimoji="1" lang="ja-JP" altLang="en-US" sz="2000" dirty="0"/>
                        <a:t>歳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65</a:t>
                      </a:r>
                      <a:r>
                        <a:rPr kumimoji="1" lang="ja-JP" altLang="en-US" sz="2000" dirty="0"/>
                        <a:t>歳以上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173788339"/>
                  </a:ext>
                </a:extLst>
              </a:tr>
              <a:tr h="5766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/>
                        <a:t>女性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84.9%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86.1%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72.9%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59.5%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151513501"/>
                  </a:ext>
                </a:extLst>
              </a:tr>
              <a:tr h="5766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/>
                        <a:t>男性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89.9%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87.1%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80.6%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67.1%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26822093"/>
                  </a:ext>
                </a:extLst>
              </a:tr>
              <a:tr h="5766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/>
                        <a:t>高所得</a:t>
                      </a:r>
                    </a:p>
                  </a:txBody>
                  <a:tcPr anchor="ctr" anchorCtr="1"/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sz="2000" dirty="0"/>
                        <a:t>87.6%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9472568"/>
                  </a:ext>
                </a:extLst>
              </a:tr>
              <a:tr h="5766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/>
                        <a:t>低所得</a:t>
                      </a:r>
                    </a:p>
                  </a:txBody>
                  <a:tcPr anchor="ctr" anchorCtr="1"/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sz="2000" dirty="0"/>
                        <a:t>67.5%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147212"/>
                  </a:ext>
                </a:extLst>
              </a:tr>
              <a:tr h="5766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/>
                        <a:t>高学歴</a:t>
                      </a:r>
                    </a:p>
                  </a:txBody>
                  <a:tcPr anchor="ctr" anchorCtr="1"/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sz="2000" dirty="0"/>
                        <a:t>85.3%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619871"/>
                  </a:ext>
                </a:extLst>
              </a:tr>
              <a:tr h="5766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/>
                        <a:t>低学歴</a:t>
                      </a:r>
                    </a:p>
                  </a:txBody>
                  <a:tcPr anchor="ctr" anchorCtr="1"/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sz="2000" dirty="0"/>
                        <a:t>67.5%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491808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4A0D957-7833-42BC-B5C8-D6E6F745E6C4}"/>
              </a:ext>
            </a:extLst>
          </p:cNvPr>
          <p:cNvSpPr txBox="1"/>
          <p:nvPr/>
        </p:nvSpPr>
        <p:spPr>
          <a:xfrm>
            <a:off x="697830" y="6286565"/>
            <a:ext cx="10696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 Perceived health status </a:t>
            </a:r>
            <a:r>
              <a:rPr kumimoji="1" lang="ja-JP" altLang="en-US" dirty="0"/>
              <a:t>人口の年齢構成は補正されていない</a:t>
            </a:r>
            <a:r>
              <a:rPr kumimoji="1" lang="en-US" altLang="ja-JP" dirty="0"/>
              <a:t>(crude rate)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24443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726</Words>
  <Application>Microsoft Office PowerPoint</Application>
  <PresentationFormat>ワイド画面</PresentationFormat>
  <Paragraphs>200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游ゴシック</vt:lpstr>
      <vt:lpstr>游ゴシック Light</vt:lpstr>
      <vt:lpstr>Arial</vt:lpstr>
      <vt:lpstr>Office テーマ</vt:lpstr>
      <vt:lpstr>ヘルスケア スェーデン班</vt:lpstr>
      <vt:lpstr>人口関連指標</vt:lpstr>
      <vt:lpstr>年齢別人口構成</vt:lpstr>
      <vt:lpstr>主な疾病の死亡率(crude rates)※</vt:lpstr>
      <vt:lpstr>主な疾病の死亡率(standardised rates)　※</vt:lpstr>
      <vt:lpstr>保険医療支出※の対GDP比</vt:lpstr>
      <vt:lpstr>健康に影響する非医療的要因</vt:lpstr>
      <vt:lpstr>主観的健康度※</vt:lpstr>
      <vt:lpstr>主観的健康度※ Good/Very Good(2015年)</vt:lpstr>
      <vt:lpstr>死亡・障碍を引き起こす危険因子TOP10 </vt:lpstr>
      <vt:lpstr>基礎的データまとめ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スズキユウ</dc:creator>
  <cp:lastModifiedBy>河本 淳孝</cp:lastModifiedBy>
  <cp:revision>25</cp:revision>
  <dcterms:created xsi:type="dcterms:W3CDTF">2021-05-02T02:34:36Z</dcterms:created>
  <dcterms:modified xsi:type="dcterms:W3CDTF">2021-05-17T16:17:36Z</dcterms:modified>
</cp:coreProperties>
</file>