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EA910A-69D9-4A99-A7C7-A615CE7AF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73BFEC-A146-4D4F-AADF-CCF869B80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31C8E2-F0ED-4D10-8E82-B90B56362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B304-A35A-4357-B77B-CA2554931DBE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225FD3-B67E-4604-934B-698612FE4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36C2FD-FBDB-4FAF-A604-0CB95F42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D36C-0E7B-4F01-84EA-22B0BE5DA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33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DE8E7-9FE1-4380-B26F-1062AAEF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F957D2-85D3-48B7-A3FB-B5752821F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B041E9-CB9F-41A7-86F1-6A732D82F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B304-A35A-4357-B77B-CA2554931DBE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91EE83-3151-4005-9E11-3982AAF9C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98F6E2-BF0A-473B-B9C9-9E8163A6D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D36C-0E7B-4F01-84EA-22B0BE5DA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18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25C1A96-D33D-4410-A403-35F0FB74C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BA4C5C-A6E4-4709-A08F-77D05FD3C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F00526-4E90-4684-90EC-2B10B98EF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B304-A35A-4357-B77B-CA2554931DBE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B078F5-B7DC-4AB3-B021-29EA38235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FD8E98-FB3C-44F2-9E5F-06C0686D0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D36C-0E7B-4F01-84EA-22B0BE5DA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1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30D5AF-BB79-44D1-9C47-A5F51322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CC2663-4C7F-420B-9DE8-B8FCB4363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84459D-01E9-4EE0-91EC-74F4342D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B304-A35A-4357-B77B-CA2554931DBE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6B465E-4D95-47C2-B95F-9EA516279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3FC88E-E5FC-4046-B53F-3D30D83CD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D36C-0E7B-4F01-84EA-22B0BE5DA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67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424A04-2D9F-4D40-85A4-E0B660579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CC7BB1-3286-436A-8EC0-87B0C55A6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ADF8C1-8295-459D-A03C-A55C52F0F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B304-A35A-4357-B77B-CA2554931DBE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A534D7-921A-479B-803D-969451215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E257B7-CF2B-4DAE-96DC-B918DB08E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D36C-0E7B-4F01-84EA-22B0BE5DA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C95009-5165-4B8F-8EBF-AD84B5533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073337-EDAA-470C-AE2B-AAFEFAFC4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574F30F-40C9-4D22-A055-7F662A664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BAA0CF-02CA-48CA-8DDE-1A5A546D6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B304-A35A-4357-B77B-CA2554931DBE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C21B4B-52E4-43A2-85E8-3B9250223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D5E8DC-5C31-4075-AADD-1B8FA7C1B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D36C-0E7B-4F01-84EA-22B0BE5DA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74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E5F6B4-76E8-4585-AF56-034144B61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7731B0-5B59-437C-B3CB-162EDF1B1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3A8F23-3581-4A6C-906A-A90D2CEEA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BA0B6FF-4CA2-41A1-B2AF-7B7DF69A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6AFF2E8-CC83-4BAC-BE5D-80A8AB71C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94ED32C-349E-4CFF-BB5A-6F3FE9167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B304-A35A-4357-B77B-CA2554931DBE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EB99C4E-054F-4789-80FF-653FBA467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BDB239E-B72B-453E-B1CD-D699078D6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D36C-0E7B-4F01-84EA-22B0BE5DA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85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02C52C-AA38-4ACB-BF02-D06B846C4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4EEFC2A-D1F0-40DA-ACF2-E645267C7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B304-A35A-4357-B77B-CA2554931DBE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BDAB60-FB6E-4EB3-80C2-3F497D5D6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2B3F678-1B77-4401-B8B4-70360CC8A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D36C-0E7B-4F01-84EA-22B0BE5DA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12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E27F45A-4D74-4562-90AD-FF9095F2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B304-A35A-4357-B77B-CA2554931DBE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3B08A40-C1FF-4140-8416-AD1971928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E9A5C5-FC66-483E-BAF4-1D634DE05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D36C-0E7B-4F01-84EA-22B0BE5DA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35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5EDC55-1F4B-4A57-ABE6-E81682F7A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DF8980-6592-41E1-A1BA-476B11B25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7BB15A-6C6D-457C-BDDD-EDA8BAFC3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0B4A49-1C8D-48D8-8444-800D4994C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B304-A35A-4357-B77B-CA2554931DBE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C2F55B-41F0-4A96-BA30-C3F288ADC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262C6A-CA0E-484C-9D40-7780A9741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D36C-0E7B-4F01-84EA-22B0BE5DA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91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93B3DF-2698-4B55-B0D2-A675BB143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A5516C7-A85C-41A6-A79E-5998C6E30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C601C8-2982-4FDF-BA41-641094C28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F99171-249D-4AFC-BF99-0F63DFD01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B304-A35A-4357-B77B-CA2554931DBE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D83E62-81EC-4115-83E1-C8D7035EC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22FFA0-7583-42B9-96EC-7D3F260F6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D36C-0E7B-4F01-84EA-22B0BE5DA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06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F7A2D11-D2E0-4486-B270-31344D678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D2D389-0434-4E9B-A98C-17F236ADD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56EE72-22CC-4D3D-A459-564E1DE50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5B304-A35A-4357-B77B-CA2554931DBE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554A9A-372D-4AAD-88D5-39454C4A7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17EE5D-59FC-4AE3-BB6D-EB7489DD22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D36C-0E7B-4F01-84EA-22B0BE5DA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63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F69DC7-DCBC-45B3-93AF-20E4397E7C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7200" dirty="0"/>
              <a:t>ヘルスケア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sz="2800" dirty="0"/>
              <a:t>第</a:t>
            </a:r>
            <a:r>
              <a:rPr lang="en-US" altLang="ja-JP" sz="2800" dirty="0"/>
              <a:t>1</a:t>
            </a:r>
            <a:r>
              <a:rPr lang="ja-JP" altLang="en-US" sz="2800" dirty="0"/>
              <a:t>回レポート（イギリス）</a:t>
            </a:r>
            <a:endParaRPr kumimoji="1" lang="ja-JP" altLang="en-US" sz="28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1D661E4-40C0-40BD-A6C9-838A35E878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出典</a:t>
            </a:r>
            <a:endParaRPr kumimoji="1" lang="en-US" altLang="ja-JP" dirty="0"/>
          </a:p>
          <a:p>
            <a:r>
              <a:rPr lang="en-US" altLang="ja-JP" dirty="0"/>
              <a:t>OECD</a:t>
            </a:r>
            <a:r>
              <a:rPr lang="ja-JP" altLang="en-US" dirty="0"/>
              <a:t>　</a:t>
            </a:r>
            <a:r>
              <a:rPr lang="en-US" altLang="ja-JP" dirty="0"/>
              <a:t>Health Statistics 2020</a:t>
            </a:r>
          </a:p>
          <a:p>
            <a:r>
              <a:rPr kumimoji="1" lang="en-US" altLang="ja-JP" dirty="0"/>
              <a:t>Institute for Health Met</a:t>
            </a:r>
            <a:r>
              <a:rPr lang="en-US" altLang="ja-JP" dirty="0"/>
              <a:t>rics and Evaluation</a:t>
            </a:r>
            <a:r>
              <a:rPr lang="ja-JP" altLang="en-US" dirty="0"/>
              <a:t>（</a:t>
            </a:r>
            <a:r>
              <a:rPr lang="en-US" altLang="ja-JP" dirty="0"/>
              <a:t>IHME</a:t>
            </a:r>
            <a:r>
              <a:rPr lang="ja-JP" altLang="en-US" dirty="0"/>
              <a:t>）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4930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35C34092-3BE0-4C73-BB47-31CCEFE33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ja-JP" altLang="en-US" dirty="0"/>
              <a:t>　死亡・障碍を引き起こす危険因子</a:t>
            </a:r>
            <a:r>
              <a:rPr lang="en-US" altLang="ja-JP" dirty="0"/>
              <a:t>TOP10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縦書きテキスト プレースホルダー 5">
            <a:extLst>
              <a:ext uri="{FF2B5EF4-FFF2-40B4-BE49-F238E27FC236}">
                <a16:creationId xmlns:a16="http://schemas.microsoft.com/office/drawing/2014/main" id="{9F8B6E33-200D-4F6D-80DB-50B852605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7754" y="1578708"/>
            <a:ext cx="10666046" cy="4739960"/>
          </a:xfrm>
        </p:spPr>
        <p:txBody>
          <a:bodyPr/>
          <a:lstStyle/>
          <a:p>
            <a:br>
              <a:rPr lang="ja-JP" altLang="en-US" dirty="0"/>
            </a:br>
            <a:endParaRPr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A3605E4-B92D-42F1-9997-2742F24336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23" r="1125" b="8639"/>
          <a:stretch/>
        </p:blipFill>
        <p:spPr>
          <a:xfrm>
            <a:off x="1198716" y="913475"/>
            <a:ext cx="9648149" cy="5486373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86CC026-D7DF-452E-9309-8E626065FC84}"/>
              </a:ext>
            </a:extLst>
          </p:cNvPr>
          <p:cNvSpPr txBox="1"/>
          <p:nvPr/>
        </p:nvSpPr>
        <p:spPr>
          <a:xfrm>
            <a:off x="2128580" y="6399848"/>
            <a:ext cx="60969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dirty="0"/>
              <a:t>出典：</a:t>
            </a:r>
            <a:r>
              <a:rPr lang="en-US" altLang="ja-JP" sz="1600" dirty="0"/>
              <a:t>Institute for Health Metrics and Evaluation (IHME)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04123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5CB16A-8082-46B7-A04F-E338E7D1F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基礎的データのまとめ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AC7B6E-A8BC-4A69-9575-D12411AA3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315" y="1483848"/>
            <a:ext cx="10866485" cy="4856722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ja-JP" altLang="en-US" sz="2000" dirty="0"/>
              <a:t>人口関連指標　</a:t>
            </a:r>
            <a:endParaRPr lang="en-US" altLang="ja-JP" sz="2000" dirty="0"/>
          </a:p>
          <a:p>
            <a:r>
              <a:rPr lang="ja-JP" altLang="en-US" sz="2000" dirty="0"/>
              <a:t>総人口数は順調に増加しているが、平均寿命が延びたことで高齢化率も上昇している。</a:t>
            </a:r>
            <a:endParaRPr lang="en-US" altLang="ja-JP" sz="2000" dirty="0"/>
          </a:p>
          <a:p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2.</a:t>
            </a:r>
            <a:r>
              <a:rPr lang="ja-JP" altLang="en-US" sz="2000" dirty="0"/>
              <a:t>主な疾病の死亡率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400"/>
              <a:t>　・</a:t>
            </a:r>
            <a:r>
              <a:rPr lang="ja-JP" altLang="en-US" sz="2000"/>
              <a:t>疾病に</a:t>
            </a:r>
            <a:r>
              <a:rPr lang="ja-JP" altLang="en-US" sz="2000" dirty="0"/>
              <a:t>よる死亡率上位は、悪性新生物、虚血性心疾患、脳血管疾患、肺炎。</a:t>
            </a:r>
            <a:r>
              <a:rPr kumimoji="1" lang="en-US" altLang="ja-JP" sz="2000" dirty="0"/>
              <a:t> </a:t>
            </a:r>
          </a:p>
          <a:p>
            <a:pPr marL="0" indent="0">
              <a:buNone/>
            </a:pPr>
            <a:r>
              <a:rPr lang="ja-JP" altLang="en-US" sz="2000" dirty="0"/>
              <a:t>　　</a:t>
            </a:r>
            <a:r>
              <a:rPr kumimoji="1" lang="ja-JP" altLang="en-US" sz="2000" dirty="0"/>
              <a:t>人口の年齢構成を補正した死亡率は、低下傾向。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3.</a:t>
            </a:r>
            <a:r>
              <a:rPr lang="ja-JP" altLang="en-US" sz="2000" dirty="0"/>
              <a:t>保険医療支出の対</a:t>
            </a:r>
            <a:r>
              <a:rPr lang="en-US" altLang="ja-JP" sz="2000" dirty="0"/>
              <a:t>GDP</a:t>
            </a:r>
            <a:r>
              <a:rPr lang="ja-JP" altLang="en-US" sz="2000" dirty="0"/>
              <a:t>比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・保険医療支出は</a:t>
            </a:r>
            <a:r>
              <a:rPr lang="en-US" altLang="ja-JP" sz="2000" dirty="0"/>
              <a:t>GDP</a:t>
            </a:r>
            <a:r>
              <a:rPr lang="ja-JP" altLang="en-US" sz="2000" dirty="0"/>
              <a:t>の</a:t>
            </a:r>
            <a:r>
              <a:rPr lang="en-US" altLang="ja-JP" sz="2000" dirty="0"/>
              <a:t>10</a:t>
            </a:r>
            <a:r>
              <a:rPr lang="ja-JP" altLang="en-US" sz="2000" dirty="0"/>
              <a:t>％。うち政府</a:t>
            </a:r>
            <a:r>
              <a:rPr lang="en-US" altLang="ja-JP" sz="2000" dirty="0"/>
              <a:t>/</a:t>
            </a:r>
            <a:r>
              <a:rPr lang="ja-JP" altLang="en-US" sz="2000" dirty="0"/>
              <a:t>強制加入制度が約</a:t>
            </a:r>
            <a:r>
              <a:rPr lang="en-US" altLang="ja-JP" sz="2000" dirty="0"/>
              <a:t>8</a:t>
            </a:r>
            <a:r>
              <a:rPr lang="ja-JP" altLang="en-US" sz="2000" dirty="0"/>
              <a:t>割を占める。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４．健康に影響する非医療的要因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・女性、男性ともに喫煙率は減少傾向。一方で男女ともに肥満率は上昇傾向。アルコール消費量は横ばい。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５主観的健康度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・男女ともに</a:t>
            </a:r>
            <a:r>
              <a:rPr lang="en-US" altLang="ja-JP" sz="2000" dirty="0"/>
              <a:t>Good/very Good</a:t>
            </a:r>
            <a:r>
              <a:rPr lang="ja-JP" altLang="en-US" sz="2000" dirty="0"/>
              <a:t>の割合が約</a:t>
            </a:r>
            <a:r>
              <a:rPr lang="en-US" altLang="ja-JP" sz="2000" dirty="0"/>
              <a:t>70</a:t>
            </a:r>
            <a:r>
              <a:rPr lang="ja-JP" altLang="en-US" sz="2000" dirty="0"/>
              <a:t>％と高水準。低学歴、低所得は高学歴、高所得と約</a:t>
            </a:r>
            <a:r>
              <a:rPr lang="en-US" altLang="ja-JP" sz="2000" dirty="0"/>
              <a:t>20</a:t>
            </a:r>
            <a:r>
              <a:rPr lang="ja-JP" altLang="en-US" sz="2000" dirty="0"/>
              <a:t>％の差が　　あるが</a:t>
            </a:r>
            <a:r>
              <a:rPr lang="en-US" altLang="ja-JP" sz="2000" dirty="0"/>
              <a:t>50</a:t>
            </a:r>
            <a:r>
              <a:rPr lang="ja-JP" altLang="en-US" sz="2000" dirty="0"/>
              <a:t>％は越えている。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６　死亡・</a:t>
            </a:r>
            <a:r>
              <a:rPr lang="ja-JP" altLang="en-US" sz="1900" dirty="0"/>
              <a:t>障碍を引き起こす危険因子　</a:t>
            </a:r>
            <a:r>
              <a:rPr lang="en-US" altLang="ja-JP" sz="1900" dirty="0"/>
              <a:t>TOP10</a:t>
            </a:r>
          </a:p>
          <a:p>
            <a:pPr marL="0" indent="0">
              <a:buNone/>
            </a:pPr>
            <a:r>
              <a:rPr lang="ja-JP" altLang="en-US" sz="2000" dirty="0"/>
              <a:t>・生活習慣病に繋がる危険因子が多く</a:t>
            </a:r>
            <a:r>
              <a:rPr lang="en-US" altLang="ja-JP" sz="2000" dirty="0"/>
              <a:t>2009</a:t>
            </a:r>
            <a:r>
              <a:rPr lang="ja-JP" altLang="en-US" sz="2000" dirty="0"/>
              <a:t>年のランキングと大きく変わらない</a:t>
            </a:r>
            <a:endParaRPr lang="en-US" altLang="ja-JP" sz="20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2704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A66BFD-898F-4963-80D3-B6F329BB0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人口関連指標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6B64AE33-6092-44DB-AE63-4019E67B9C6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4"/>
          <a:ext cx="10515600" cy="451680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52157685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0953883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71887642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69247565"/>
                    </a:ext>
                  </a:extLst>
                </a:gridCol>
              </a:tblGrid>
              <a:tr h="64525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2000</a:t>
                      </a:r>
                      <a:r>
                        <a:rPr kumimoji="1" lang="ja-JP" altLang="en-US" sz="24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2010</a:t>
                      </a:r>
                      <a:r>
                        <a:rPr kumimoji="1" lang="ja-JP" altLang="en-US" sz="24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2017</a:t>
                      </a:r>
                      <a:r>
                        <a:rPr kumimoji="1" lang="ja-JP" altLang="en-US" sz="24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794620"/>
                  </a:ext>
                </a:extLst>
              </a:tr>
              <a:tr h="6452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600" dirty="0"/>
                        <a:t>総人口</a:t>
                      </a:r>
                      <a:endParaRPr kumimoji="1" lang="en-US" altLang="ja-JP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58886</a:t>
                      </a:r>
                      <a:r>
                        <a:rPr kumimoji="1" lang="ja-JP" altLang="en-US" sz="2600" dirty="0"/>
                        <a:t>千人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62759</a:t>
                      </a:r>
                      <a:r>
                        <a:rPr kumimoji="1" lang="ja-JP" altLang="en-US" sz="2600" dirty="0"/>
                        <a:t>千人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66040</a:t>
                      </a:r>
                      <a:r>
                        <a:rPr kumimoji="1" lang="ja-JP" altLang="en-US" sz="2600" dirty="0"/>
                        <a:t>千人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875322"/>
                  </a:ext>
                </a:extLst>
              </a:tr>
              <a:tr h="6452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65</a:t>
                      </a:r>
                      <a:r>
                        <a:rPr kumimoji="1" lang="ja-JP" altLang="en-US" sz="2600" dirty="0"/>
                        <a:t>歳以上割合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15.8</a:t>
                      </a:r>
                      <a:r>
                        <a:rPr kumimoji="1" lang="ja-JP" altLang="en-US" sz="2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16.4</a:t>
                      </a:r>
                      <a:r>
                        <a:rPr kumimoji="1" lang="ja-JP" altLang="en-US" sz="2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18.2</a:t>
                      </a:r>
                      <a:r>
                        <a:rPr kumimoji="1" lang="ja-JP" altLang="en-US" sz="2600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589204"/>
                  </a:ext>
                </a:extLst>
              </a:tr>
              <a:tr h="6452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80</a:t>
                      </a:r>
                      <a:r>
                        <a:rPr kumimoji="1" lang="ja-JP" altLang="en-US" sz="2600" dirty="0"/>
                        <a:t>歳以上割合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4.0</a:t>
                      </a:r>
                      <a:r>
                        <a:rPr kumimoji="1" lang="ja-JP" altLang="en-US" sz="2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4.5</a:t>
                      </a:r>
                      <a:r>
                        <a:rPr kumimoji="1" lang="ja-JP" altLang="en-US" sz="2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4.9</a:t>
                      </a:r>
                      <a:r>
                        <a:rPr kumimoji="1" lang="ja-JP" altLang="en-US" sz="2600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00561"/>
                  </a:ext>
                </a:extLst>
              </a:tr>
              <a:tr h="6452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出生率</a:t>
                      </a:r>
                      <a:r>
                        <a:rPr kumimoji="1" lang="en-US" altLang="ja-JP" sz="1400" dirty="0"/>
                        <a:t>※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1.60%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1.90%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1.73%</a:t>
                      </a:r>
                      <a:endParaRPr kumimoji="1" lang="ja-JP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696680"/>
                  </a:ext>
                </a:extLst>
              </a:tr>
              <a:tr h="6452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女性平均寿命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80.3</a:t>
                      </a:r>
                      <a:r>
                        <a:rPr kumimoji="1" lang="ja-JP" altLang="en-US" sz="2600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82.6</a:t>
                      </a:r>
                      <a:r>
                        <a:rPr kumimoji="1" lang="ja-JP" altLang="en-US" sz="2600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83.1</a:t>
                      </a:r>
                      <a:r>
                        <a:rPr kumimoji="1" lang="ja-JP" altLang="en-US" sz="2600" dirty="0"/>
                        <a:t>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147546"/>
                  </a:ext>
                </a:extLst>
              </a:tr>
              <a:tr h="6452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男性平均寿命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75.5</a:t>
                      </a:r>
                      <a:r>
                        <a:rPr kumimoji="1" lang="ja-JP" altLang="en-US" sz="2600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78.6</a:t>
                      </a:r>
                      <a:r>
                        <a:rPr kumimoji="1" lang="ja-JP" altLang="en-US" sz="2600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79.5</a:t>
                      </a:r>
                      <a:r>
                        <a:rPr kumimoji="1" lang="ja-JP" altLang="en-US" sz="2600" dirty="0"/>
                        <a:t>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514410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AD1E59-9097-420E-BD5E-811FDA9060CE}"/>
              </a:ext>
            </a:extLst>
          </p:cNvPr>
          <p:cNvSpPr txBox="1"/>
          <p:nvPr/>
        </p:nvSpPr>
        <p:spPr>
          <a:xfrm>
            <a:off x="1004977" y="6412302"/>
            <a:ext cx="10427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合計特殊出生率：その年における各年齢（</a:t>
            </a:r>
            <a:r>
              <a:rPr kumimoji="1" lang="en-US" altLang="ja-JP" sz="1400" dirty="0"/>
              <a:t>15~49</a:t>
            </a:r>
            <a:r>
              <a:rPr kumimoji="1" lang="ja-JP" altLang="en-US" sz="1400" dirty="0"/>
              <a:t>歳）の女性の出生率を合計したもの</a:t>
            </a:r>
          </a:p>
        </p:txBody>
      </p:sp>
    </p:spTree>
    <p:extLst>
      <p:ext uri="{BB962C8B-B14F-4D97-AF65-F5344CB8AC3E}">
        <p14:creationId xmlns:p14="http://schemas.microsoft.com/office/powerpoint/2010/main" val="3925616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824EEB-F350-4A6D-84D0-8F1FFBB1C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年齢別人口構成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64DD90BE-CA68-4944-86F9-6CF5A7BB6C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22" y="1334219"/>
            <a:ext cx="10738078" cy="4807789"/>
          </a:xfr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7FD56DB-D4CB-47D7-9F56-56DBB4D996F1}"/>
              </a:ext>
            </a:extLst>
          </p:cNvPr>
          <p:cNvSpPr txBox="1"/>
          <p:nvPr/>
        </p:nvSpPr>
        <p:spPr>
          <a:xfrm>
            <a:off x="1293962" y="6185548"/>
            <a:ext cx="8706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出典：</a:t>
            </a:r>
            <a:r>
              <a:rPr kumimoji="1" lang="en-US" altLang="ja-JP" sz="1400" dirty="0"/>
              <a:t>Institute for Health Metrics and Evaluation(HTME)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16941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10AF15-B553-4663-9E13-E7672F9C9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主な</a:t>
            </a:r>
            <a:r>
              <a:rPr lang="ja-JP" altLang="en-US" dirty="0"/>
              <a:t>疾病</a:t>
            </a:r>
            <a:r>
              <a:rPr kumimoji="1" lang="ja-JP" altLang="en-US" dirty="0"/>
              <a:t>の死亡率（</a:t>
            </a:r>
            <a:r>
              <a:rPr kumimoji="1" lang="en-US" altLang="ja-JP" dirty="0"/>
              <a:t>crude rates</a:t>
            </a:r>
            <a:r>
              <a:rPr kumimoji="1" lang="ja-JP" altLang="en-US" dirty="0"/>
              <a:t>）</a:t>
            </a:r>
            <a:r>
              <a:rPr lang="en-US" altLang="ja-JP" sz="2000" dirty="0"/>
              <a:t>※</a:t>
            </a:r>
            <a:endParaRPr kumimoji="1" lang="ja-JP" altLang="en-US" sz="2000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AD847AE2-B27D-485B-8A42-C38124CD39E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26431" y="1612734"/>
          <a:ext cx="10339138" cy="47001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81825">
                  <a:extLst>
                    <a:ext uri="{9D8B030D-6E8A-4147-A177-3AD203B41FA5}">
                      <a16:colId xmlns:a16="http://schemas.microsoft.com/office/drawing/2014/main" val="1581059819"/>
                    </a:ext>
                  </a:extLst>
                </a:gridCol>
                <a:gridCol w="2585771">
                  <a:extLst>
                    <a:ext uri="{9D8B030D-6E8A-4147-A177-3AD203B41FA5}">
                      <a16:colId xmlns:a16="http://schemas.microsoft.com/office/drawing/2014/main" val="225701615"/>
                    </a:ext>
                  </a:extLst>
                </a:gridCol>
                <a:gridCol w="2585771">
                  <a:extLst>
                    <a:ext uri="{9D8B030D-6E8A-4147-A177-3AD203B41FA5}">
                      <a16:colId xmlns:a16="http://schemas.microsoft.com/office/drawing/2014/main" val="539189220"/>
                    </a:ext>
                  </a:extLst>
                </a:gridCol>
                <a:gridCol w="2585771">
                  <a:extLst>
                    <a:ext uri="{9D8B030D-6E8A-4147-A177-3AD203B41FA5}">
                      <a16:colId xmlns:a16="http://schemas.microsoft.com/office/drawing/2014/main" val="477131870"/>
                    </a:ext>
                  </a:extLst>
                </a:gridCol>
              </a:tblGrid>
              <a:tr h="586313">
                <a:tc>
                  <a:txBody>
                    <a:bodyPr/>
                    <a:lstStyle/>
                    <a:p>
                      <a:pPr algn="ctr"/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2001</a:t>
                      </a:r>
                      <a:r>
                        <a:rPr kumimoji="1" lang="ja-JP" altLang="en-US" sz="26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2010</a:t>
                      </a:r>
                      <a:r>
                        <a:rPr kumimoji="1" lang="ja-JP" altLang="en-US" sz="26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2016</a:t>
                      </a:r>
                      <a:r>
                        <a:rPr kumimoji="1" lang="ja-JP" altLang="en-US" sz="26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478257"/>
                  </a:ext>
                </a:extLst>
              </a:tr>
              <a:tr h="5863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全死因</a:t>
                      </a:r>
                      <a:endParaRPr kumimoji="1" lang="en-US" altLang="ja-JP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1022.3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894.9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910.2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095360"/>
                  </a:ext>
                </a:extLst>
              </a:tr>
              <a:tr h="5863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悪性新生物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262.3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251.1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253.8</a:t>
                      </a:r>
                      <a:endParaRPr kumimoji="1" lang="ja-JP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443179"/>
                  </a:ext>
                </a:extLst>
              </a:tr>
              <a:tr h="5863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虚血性心疾患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205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128.4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100.7</a:t>
                      </a:r>
                      <a:endParaRPr kumimoji="1" lang="ja-JP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420714"/>
                  </a:ext>
                </a:extLst>
              </a:tr>
              <a:tr h="5863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脳血管疾患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113.1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78.7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57.6</a:t>
                      </a:r>
                      <a:endParaRPr kumimoji="1" lang="ja-JP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619580"/>
                  </a:ext>
                </a:extLst>
              </a:tr>
              <a:tr h="5863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肺炎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59.5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45.3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45.1</a:t>
                      </a:r>
                      <a:endParaRPr kumimoji="1" lang="ja-JP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533784"/>
                  </a:ext>
                </a:extLst>
              </a:tr>
              <a:tr h="5959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糖尿病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11.8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9.8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10.3</a:t>
                      </a:r>
                      <a:endParaRPr kumimoji="1" lang="ja-JP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581139"/>
                  </a:ext>
                </a:extLst>
              </a:tr>
              <a:tr h="5863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インフルエンザ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0.1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0.1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0.6</a:t>
                      </a:r>
                      <a:endParaRPr kumimoji="1" lang="ja-JP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32010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08C3F9-6CE2-46CD-A75E-7903E289B4B8}"/>
              </a:ext>
            </a:extLst>
          </p:cNvPr>
          <p:cNvSpPr txBox="1"/>
          <p:nvPr/>
        </p:nvSpPr>
        <p:spPr>
          <a:xfrm>
            <a:off x="1064453" y="6354792"/>
            <a:ext cx="6756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lang="ja-JP" altLang="en-US" sz="1400" dirty="0"/>
              <a:t>人口の年齢構成を補正していない人口</a:t>
            </a:r>
            <a:r>
              <a:rPr lang="en-US" altLang="ja-JP" sz="1400" dirty="0"/>
              <a:t>10</a:t>
            </a:r>
            <a:r>
              <a:rPr lang="ja-JP" altLang="en-US" sz="1400" dirty="0"/>
              <a:t>万対死亡率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23600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10AF15-B553-4663-9E13-E7672F9C9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主な</a:t>
            </a:r>
            <a:r>
              <a:rPr lang="ja-JP" altLang="en-US" dirty="0"/>
              <a:t>疾病</a:t>
            </a:r>
            <a:r>
              <a:rPr kumimoji="1" lang="ja-JP" altLang="en-US" dirty="0"/>
              <a:t>の死亡率（</a:t>
            </a:r>
            <a:r>
              <a:rPr lang="en-US" altLang="ja-JP" dirty="0"/>
              <a:t>standardised</a:t>
            </a:r>
            <a:r>
              <a:rPr kumimoji="1" lang="en-US" altLang="ja-JP" dirty="0"/>
              <a:t> rates</a:t>
            </a:r>
            <a:r>
              <a:rPr kumimoji="1" lang="ja-JP" altLang="en-US" dirty="0"/>
              <a:t>）</a:t>
            </a:r>
            <a:r>
              <a:rPr kumimoji="1" lang="en-US" altLang="ja-JP" sz="2000" dirty="0"/>
              <a:t>※</a:t>
            </a:r>
            <a:endParaRPr kumimoji="1" lang="ja-JP" altLang="en-US" sz="2000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AD847AE2-B27D-485B-8A42-C38124CD39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203865"/>
              </p:ext>
            </p:extLst>
          </p:nvPr>
        </p:nvGraphicFramePr>
        <p:xfrm>
          <a:off x="919875" y="1612733"/>
          <a:ext cx="10321222" cy="467855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83462">
                  <a:extLst>
                    <a:ext uri="{9D8B030D-6E8A-4147-A177-3AD203B41FA5}">
                      <a16:colId xmlns:a16="http://schemas.microsoft.com/office/drawing/2014/main" val="1581059819"/>
                    </a:ext>
                  </a:extLst>
                </a:gridCol>
                <a:gridCol w="2587410">
                  <a:extLst>
                    <a:ext uri="{9D8B030D-6E8A-4147-A177-3AD203B41FA5}">
                      <a16:colId xmlns:a16="http://schemas.microsoft.com/office/drawing/2014/main" val="225701615"/>
                    </a:ext>
                  </a:extLst>
                </a:gridCol>
                <a:gridCol w="2587410">
                  <a:extLst>
                    <a:ext uri="{9D8B030D-6E8A-4147-A177-3AD203B41FA5}">
                      <a16:colId xmlns:a16="http://schemas.microsoft.com/office/drawing/2014/main" val="539189220"/>
                    </a:ext>
                  </a:extLst>
                </a:gridCol>
                <a:gridCol w="2562940">
                  <a:extLst>
                    <a:ext uri="{9D8B030D-6E8A-4147-A177-3AD203B41FA5}">
                      <a16:colId xmlns:a16="http://schemas.microsoft.com/office/drawing/2014/main" val="477131870"/>
                    </a:ext>
                  </a:extLst>
                </a:gridCol>
              </a:tblGrid>
              <a:tr h="583616">
                <a:tc>
                  <a:txBody>
                    <a:bodyPr/>
                    <a:lstStyle/>
                    <a:p>
                      <a:pPr algn="ctr"/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2001</a:t>
                      </a:r>
                      <a:r>
                        <a:rPr kumimoji="1" lang="ja-JP" altLang="en-US" sz="26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2010</a:t>
                      </a:r>
                      <a:r>
                        <a:rPr kumimoji="1" lang="ja-JP" altLang="en-US" sz="26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2016</a:t>
                      </a:r>
                      <a:r>
                        <a:rPr kumimoji="1" lang="ja-JP" altLang="en-US" sz="26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478257"/>
                  </a:ext>
                </a:extLst>
              </a:tr>
              <a:tr h="5836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全死因</a:t>
                      </a:r>
                      <a:endParaRPr kumimoji="1" lang="en-US" altLang="ja-JP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971.2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790.6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762.6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095360"/>
                  </a:ext>
                </a:extLst>
              </a:tr>
              <a:tr h="5836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悪性新生物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250.2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226.3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216.4</a:t>
                      </a:r>
                      <a:endParaRPr kumimoji="1" lang="ja-JP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443179"/>
                  </a:ext>
                </a:extLst>
              </a:tr>
              <a:tr h="5836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虚血性心疾患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193.6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112.9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84.2</a:t>
                      </a:r>
                      <a:endParaRPr kumimoji="1" lang="ja-JP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420714"/>
                  </a:ext>
                </a:extLst>
              </a:tr>
              <a:tr h="5836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脳血管疾患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106.4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67.6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47.2</a:t>
                      </a:r>
                      <a:endParaRPr kumimoji="1" lang="ja-JP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619580"/>
                  </a:ext>
                </a:extLst>
              </a:tr>
              <a:tr h="5836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肺炎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56.2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38.5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36.5</a:t>
                      </a:r>
                      <a:endParaRPr kumimoji="1" lang="ja-JP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533784"/>
                  </a:ext>
                </a:extLst>
              </a:tr>
              <a:tr h="593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糖尿病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11.2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8.7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8.7</a:t>
                      </a:r>
                      <a:endParaRPr kumimoji="1" lang="ja-JP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581139"/>
                  </a:ext>
                </a:extLst>
              </a:tr>
              <a:tr h="5836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dirty="0"/>
                        <a:t>インフルエンザ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0.1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0.1</a:t>
                      </a:r>
                      <a:endParaRPr kumimoji="1" lang="ja-JP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/>
                        <a:t>0.5</a:t>
                      </a:r>
                      <a:endParaRPr kumimoji="1" lang="ja-JP" altLang="en-US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32010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824CE26-B4CD-426D-ACF7-2E5AB474659E}"/>
              </a:ext>
            </a:extLst>
          </p:cNvPr>
          <p:cNvSpPr txBox="1"/>
          <p:nvPr/>
        </p:nvSpPr>
        <p:spPr>
          <a:xfrm>
            <a:off x="1046672" y="6338986"/>
            <a:ext cx="6837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人口の年齢構成を補正した人口</a:t>
            </a:r>
            <a:r>
              <a:rPr kumimoji="1" lang="en-US" altLang="ja-JP" sz="1400" dirty="0"/>
              <a:t>10</a:t>
            </a:r>
            <a:r>
              <a:rPr kumimoji="1" lang="ja-JP" altLang="en-US" sz="1400" dirty="0"/>
              <a:t>万対死亡率</a:t>
            </a:r>
          </a:p>
        </p:txBody>
      </p:sp>
    </p:spTree>
    <p:extLst>
      <p:ext uri="{BB962C8B-B14F-4D97-AF65-F5344CB8AC3E}">
        <p14:creationId xmlns:p14="http://schemas.microsoft.com/office/powerpoint/2010/main" val="3041599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B872ACE9-C56F-4F82-871A-B12A6E66BE91}"/>
              </a:ext>
            </a:extLst>
          </p:cNvPr>
          <p:cNvGraphicFramePr>
            <a:graphicFrameLocks noGrp="1"/>
          </p:cNvGraphicFramePr>
          <p:nvPr/>
        </p:nvGraphicFramePr>
        <p:xfrm>
          <a:off x="1035908" y="1444894"/>
          <a:ext cx="9810372" cy="4662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4296">
                  <a:extLst>
                    <a:ext uri="{9D8B030D-6E8A-4147-A177-3AD203B41FA5}">
                      <a16:colId xmlns:a16="http://schemas.microsoft.com/office/drawing/2014/main" val="3692350818"/>
                    </a:ext>
                  </a:extLst>
                </a:gridCol>
                <a:gridCol w="2087592">
                  <a:extLst>
                    <a:ext uri="{9D8B030D-6E8A-4147-A177-3AD203B41FA5}">
                      <a16:colId xmlns:a16="http://schemas.microsoft.com/office/drawing/2014/main" val="3591617635"/>
                    </a:ext>
                  </a:extLst>
                </a:gridCol>
                <a:gridCol w="2260121">
                  <a:extLst>
                    <a:ext uri="{9D8B030D-6E8A-4147-A177-3AD203B41FA5}">
                      <a16:colId xmlns:a16="http://schemas.microsoft.com/office/drawing/2014/main" val="39256734"/>
                    </a:ext>
                  </a:extLst>
                </a:gridCol>
                <a:gridCol w="2208363">
                  <a:extLst>
                    <a:ext uri="{9D8B030D-6E8A-4147-A177-3AD203B41FA5}">
                      <a16:colId xmlns:a16="http://schemas.microsoft.com/office/drawing/2014/main" val="3330740140"/>
                    </a:ext>
                  </a:extLst>
                </a:gridCol>
              </a:tblGrid>
              <a:tr h="7771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2010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2015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2018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359201"/>
                  </a:ext>
                </a:extLst>
              </a:tr>
              <a:tr h="7771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保健医療支出合計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9.9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576114"/>
                  </a:ext>
                </a:extLst>
              </a:tr>
              <a:tr h="7771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うち政府支出／強制加入制度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8.2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7.9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7.8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440448"/>
                  </a:ext>
                </a:extLst>
              </a:tr>
              <a:tr h="7771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うち任意加入制度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0.5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0.5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0.6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620969"/>
                  </a:ext>
                </a:extLst>
              </a:tr>
              <a:tr h="7771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うち家計支出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1.3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1.5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1.7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353839"/>
                  </a:ext>
                </a:extLst>
              </a:tr>
              <a:tr h="7771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(</a:t>
                      </a:r>
                      <a:r>
                        <a:rPr kumimoji="1" lang="ja-JP" altLang="en-US" dirty="0"/>
                        <a:t>うち予防的支出</a:t>
                      </a:r>
                      <a:r>
                        <a:rPr kumimoji="1" lang="en-US" altLang="ja-JP" dirty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0.5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0.5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276266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37FF0B6-8352-4632-BC3E-6CB43B86E023}"/>
              </a:ext>
            </a:extLst>
          </p:cNvPr>
          <p:cNvSpPr txBox="1"/>
          <p:nvPr/>
        </p:nvSpPr>
        <p:spPr>
          <a:xfrm>
            <a:off x="1017916" y="500332"/>
            <a:ext cx="5561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保健医療支出の対</a:t>
            </a:r>
            <a:r>
              <a:rPr kumimoji="1" lang="en-US" altLang="ja-JP" sz="2800" dirty="0"/>
              <a:t>GDP</a:t>
            </a:r>
            <a:r>
              <a:rPr kumimoji="1" lang="ja-JP" altLang="en-US" sz="2800" dirty="0"/>
              <a:t>比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229644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C22C0C56-AD9E-4019-88DB-9B4AF201EBAC}"/>
              </a:ext>
            </a:extLst>
          </p:cNvPr>
          <p:cNvGraphicFramePr>
            <a:graphicFrameLocks noGrp="1"/>
          </p:cNvGraphicFramePr>
          <p:nvPr/>
        </p:nvGraphicFramePr>
        <p:xfrm>
          <a:off x="844378" y="1408671"/>
          <a:ext cx="10503244" cy="4645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5811">
                  <a:extLst>
                    <a:ext uri="{9D8B030D-6E8A-4147-A177-3AD203B41FA5}">
                      <a16:colId xmlns:a16="http://schemas.microsoft.com/office/drawing/2014/main" val="3913918116"/>
                    </a:ext>
                  </a:extLst>
                </a:gridCol>
                <a:gridCol w="2625811">
                  <a:extLst>
                    <a:ext uri="{9D8B030D-6E8A-4147-A177-3AD203B41FA5}">
                      <a16:colId xmlns:a16="http://schemas.microsoft.com/office/drawing/2014/main" val="2133094483"/>
                    </a:ext>
                  </a:extLst>
                </a:gridCol>
                <a:gridCol w="2625811">
                  <a:extLst>
                    <a:ext uri="{9D8B030D-6E8A-4147-A177-3AD203B41FA5}">
                      <a16:colId xmlns:a16="http://schemas.microsoft.com/office/drawing/2014/main" val="90003686"/>
                    </a:ext>
                  </a:extLst>
                </a:gridCol>
                <a:gridCol w="2625811">
                  <a:extLst>
                    <a:ext uri="{9D8B030D-6E8A-4147-A177-3AD203B41FA5}">
                      <a16:colId xmlns:a16="http://schemas.microsoft.com/office/drawing/2014/main" val="913023819"/>
                    </a:ext>
                  </a:extLst>
                </a:gridCol>
              </a:tblGrid>
              <a:tr h="75320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2000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2010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274673"/>
                  </a:ext>
                </a:extLst>
              </a:tr>
              <a:tr h="7532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女性喫煙率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25%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20%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15%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1143965"/>
                  </a:ext>
                </a:extLst>
              </a:tr>
              <a:tr h="7428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男性喫煙率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29%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21%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19%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329755424"/>
                  </a:ext>
                </a:extLst>
              </a:tr>
              <a:tr h="7645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女性肥満率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21%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26%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30%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7412942"/>
                  </a:ext>
                </a:extLst>
              </a:tr>
              <a:tr h="7532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男性肥満率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21%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26%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27%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060022946"/>
                  </a:ext>
                </a:extLst>
              </a:tr>
              <a:tr h="8780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純アルコール消費量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10%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10%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effectLst/>
                          <a:latin typeface="+mn-lt"/>
                          <a:ea typeface="BIZ UDゴシック" panose="020B0400000000000000" pitchFamily="49" charset="-128"/>
                        </a:rPr>
                        <a:t>10%</a:t>
                      </a:r>
                    </a:p>
                    <a:p>
                      <a:pPr algn="ctr" fontAlgn="b"/>
                      <a:endParaRPr lang="en-US" altLang="ja-JP" sz="1800" b="0" i="0" u="none" strike="noStrike" dirty="0">
                        <a:effectLst/>
                        <a:latin typeface="+mn-lt"/>
                        <a:ea typeface="BIZ UDゴシック" panose="020B0400000000000000" pitchFamily="49" charset="-128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0844787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2BE3B48-0440-4342-BEBC-1E8EBBCFDB54}"/>
              </a:ext>
            </a:extLst>
          </p:cNvPr>
          <p:cNvSpPr/>
          <p:nvPr/>
        </p:nvSpPr>
        <p:spPr>
          <a:xfrm>
            <a:off x="271848" y="185350"/>
            <a:ext cx="6672649" cy="126039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健康に関する非医療的要因</a:t>
            </a:r>
          </a:p>
        </p:txBody>
      </p:sp>
    </p:spTree>
    <p:extLst>
      <p:ext uri="{BB962C8B-B14F-4D97-AF65-F5344CB8AC3E}">
        <p14:creationId xmlns:p14="http://schemas.microsoft.com/office/powerpoint/2010/main" val="705449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16600D-31EF-4BAD-870F-294457A60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主観的健康</a:t>
            </a:r>
            <a:r>
              <a:rPr lang="ja-JP" altLang="en-US" dirty="0"/>
              <a:t>度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7762BFFC-1D85-4FD1-9A36-F1D23FA7A7F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8156" y="1690688"/>
          <a:ext cx="9895687" cy="4545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963">
                  <a:extLst>
                    <a:ext uri="{9D8B030D-6E8A-4147-A177-3AD203B41FA5}">
                      <a16:colId xmlns:a16="http://schemas.microsoft.com/office/drawing/2014/main" val="3270369821"/>
                    </a:ext>
                  </a:extLst>
                </a:gridCol>
                <a:gridCol w="2303168">
                  <a:extLst>
                    <a:ext uri="{9D8B030D-6E8A-4147-A177-3AD203B41FA5}">
                      <a16:colId xmlns:a16="http://schemas.microsoft.com/office/drawing/2014/main" val="1234382838"/>
                    </a:ext>
                  </a:extLst>
                </a:gridCol>
                <a:gridCol w="2187471">
                  <a:extLst>
                    <a:ext uri="{9D8B030D-6E8A-4147-A177-3AD203B41FA5}">
                      <a16:colId xmlns:a16="http://schemas.microsoft.com/office/drawing/2014/main" val="2296072862"/>
                    </a:ext>
                  </a:extLst>
                </a:gridCol>
                <a:gridCol w="2187471">
                  <a:extLst>
                    <a:ext uri="{9D8B030D-6E8A-4147-A177-3AD203B41FA5}">
                      <a16:colId xmlns:a16="http://schemas.microsoft.com/office/drawing/2014/main" val="414184370"/>
                    </a:ext>
                  </a:extLst>
                </a:gridCol>
                <a:gridCol w="2745614">
                  <a:extLst>
                    <a:ext uri="{9D8B030D-6E8A-4147-A177-3AD203B41FA5}">
                      <a16:colId xmlns:a16="http://schemas.microsoft.com/office/drawing/2014/main" val="517804196"/>
                    </a:ext>
                  </a:extLst>
                </a:gridCol>
              </a:tblGrid>
              <a:tr h="48076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2010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2013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2016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2321784"/>
                  </a:ext>
                </a:extLst>
              </a:tr>
              <a:tr h="677390">
                <a:tc rowSpan="3"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ja-JP" altLang="en-US" dirty="0"/>
                        <a:t>女性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Good/very Good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78.8%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73.8%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68.9%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4409525"/>
                  </a:ext>
                </a:extLst>
              </a:tr>
              <a:tr h="67739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Not Good/Not Bad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15.6%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18%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21.9%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16617357"/>
                  </a:ext>
                </a:extLst>
              </a:tr>
              <a:tr h="67739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Bad/very Bad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5.7%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8.1%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9.2%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3691495"/>
                  </a:ext>
                </a:extLst>
              </a:tr>
              <a:tr h="677390">
                <a:tc rowSpan="3"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ja-JP" altLang="en-US" dirty="0"/>
                        <a:t>男性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Good/very Good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80.1%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73.5%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69%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7384489"/>
                  </a:ext>
                </a:extLst>
              </a:tr>
              <a:tr h="67739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Not Good/Not Bad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13.9%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17.8%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22.5%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6976976"/>
                  </a:ext>
                </a:extLst>
              </a:tr>
              <a:tr h="67739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Bad/very Bad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8.6%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8.5%</a:t>
                      </a:r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6074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160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5DCC1E-C33B-47C4-88B0-55457DB3C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主観的健康度</a:t>
            </a:r>
            <a:r>
              <a:rPr lang="en-US" altLang="ja-JP" dirty="0"/>
              <a:t>Good/Very Good(2016</a:t>
            </a:r>
            <a:r>
              <a:rPr lang="ja-JP" altLang="en-US" dirty="0"/>
              <a:t>年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C85407F0-F399-4DBC-AFFD-DFBD8A8A683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400" y="1825623"/>
          <a:ext cx="10439400" cy="4451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920">
                  <a:extLst>
                    <a:ext uri="{9D8B030D-6E8A-4147-A177-3AD203B41FA5}">
                      <a16:colId xmlns:a16="http://schemas.microsoft.com/office/drawing/2014/main" val="4287646283"/>
                    </a:ext>
                  </a:extLst>
                </a:gridCol>
                <a:gridCol w="2091318">
                  <a:extLst>
                    <a:ext uri="{9D8B030D-6E8A-4147-A177-3AD203B41FA5}">
                      <a16:colId xmlns:a16="http://schemas.microsoft.com/office/drawing/2014/main" val="2068917606"/>
                    </a:ext>
                  </a:extLst>
                </a:gridCol>
                <a:gridCol w="2114922">
                  <a:extLst>
                    <a:ext uri="{9D8B030D-6E8A-4147-A177-3AD203B41FA5}">
                      <a16:colId xmlns:a16="http://schemas.microsoft.com/office/drawing/2014/main" val="92452072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06529934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79319812"/>
                    </a:ext>
                  </a:extLst>
                </a:gridCol>
              </a:tblGrid>
              <a:tr h="63591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15-24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25-44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45-64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65</a:t>
                      </a:r>
                      <a:r>
                        <a:rPr kumimoji="1" lang="ja-JP" altLang="en-US" dirty="0"/>
                        <a:t>歳以上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79456"/>
                  </a:ext>
                </a:extLst>
              </a:tr>
              <a:tr h="6359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85.9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80.6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65.2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65.3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246438"/>
                  </a:ext>
                </a:extLst>
              </a:tr>
              <a:tr h="6359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87.1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81.2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65.3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53.1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971584"/>
                  </a:ext>
                </a:extLst>
              </a:tr>
              <a:tr h="6359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高所得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83.3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008531"/>
                  </a:ext>
                </a:extLst>
              </a:tr>
              <a:tr h="6359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低所得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59.6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829912"/>
                  </a:ext>
                </a:extLst>
              </a:tr>
              <a:tr h="6359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高学歴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/>
                        <a:t>78.6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765457"/>
                  </a:ext>
                </a:extLst>
              </a:tr>
              <a:tr h="6359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低学歴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57.3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086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424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701</Words>
  <Application>Microsoft Office PowerPoint</Application>
  <PresentationFormat>ワイド画面</PresentationFormat>
  <Paragraphs>219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ヘルスケア  第1回レポート（イギリス）</vt:lpstr>
      <vt:lpstr>人口関連指標</vt:lpstr>
      <vt:lpstr>年齢別人口構成</vt:lpstr>
      <vt:lpstr>主な疾病の死亡率（crude rates）※</vt:lpstr>
      <vt:lpstr>主な疾病の死亡率（standardised rates）※</vt:lpstr>
      <vt:lpstr>PowerPoint プレゼンテーション</vt:lpstr>
      <vt:lpstr>PowerPoint プレゼンテーション</vt:lpstr>
      <vt:lpstr>主観的健康度</vt:lpstr>
      <vt:lpstr>主観的健康度Good/Very Good(2016年)</vt:lpstr>
      <vt:lpstr>　死亡・障碍を引き起こす危険因子TOP10 </vt:lpstr>
      <vt:lpstr>基礎的データのまとめ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ヘルスケア  第1回レポート（イギリス）</dc:title>
  <dc:creator>庄田 隼人</dc:creator>
  <cp:lastModifiedBy>河本 淳孝</cp:lastModifiedBy>
  <cp:revision>7</cp:revision>
  <dcterms:created xsi:type="dcterms:W3CDTF">2021-05-12T01:06:55Z</dcterms:created>
  <dcterms:modified xsi:type="dcterms:W3CDTF">2021-05-17T16:17:12Z</dcterms:modified>
</cp:coreProperties>
</file>